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1179" r:id="rId2"/>
    <p:sldId id="3566" r:id="rId3"/>
    <p:sldId id="3708" r:id="rId4"/>
    <p:sldId id="3709" r:id="rId5"/>
    <p:sldId id="3710" r:id="rId6"/>
    <p:sldId id="3711" r:id="rId7"/>
    <p:sldId id="3712" r:id="rId8"/>
    <p:sldId id="3713" r:id="rId9"/>
    <p:sldId id="3714" r:id="rId10"/>
    <p:sldId id="3715" r:id="rId11"/>
    <p:sldId id="371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3907E7-323A-4EF2-9A08-3D5E60AC48B5}">
          <p14:sldIdLst>
            <p14:sldId id="1179"/>
            <p14:sldId id="3566"/>
            <p14:sldId id="3708"/>
            <p14:sldId id="3709"/>
            <p14:sldId id="3710"/>
            <p14:sldId id="3711"/>
            <p14:sldId id="3712"/>
            <p14:sldId id="3713"/>
            <p14:sldId id="3714"/>
            <p14:sldId id="3715"/>
            <p14:sldId id="371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D724CF-6885-E12E-F36A-3FD24B619A11}" name="Dustin Stacy" initials="DS" userId="S::dustin@bimgroup.us::f1b9469e-c9f2-49c3-921f-709d26d3a00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B1AE"/>
    <a:srgbClr val="012169"/>
    <a:srgbClr val="69D9D6"/>
    <a:srgbClr val="FF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357" autoAdjust="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ABA4B-20A8-4B6F-B992-7F1F543401F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8C7AD-A7C9-4B4C-97F1-9C3DBE914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68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FE0C0-06B6-65FB-37E8-EB7633CD1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249A26-4C86-2699-F812-9FECD26EE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AFEE2C-3754-0243-760C-76327B8A3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5B5D3-E967-0A63-324D-74EB97620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671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C1F95-109D-D6D5-4163-1BF262486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149E26-2668-907C-C77B-6C890F4F1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C0C1D1-E260-4E4B-3007-54806C28D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6D99C-0665-41AE-DECE-956A5D2C9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092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25C46-89DC-D0B8-01CB-FB183C01D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7080E0-F01B-EC47-3CA3-C0EDAA308E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D5733-EBDB-1333-0BD2-C4A78FA93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5E9B4-3D9B-CAC3-7536-A3E71943CD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14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8A7AC-38FD-4928-F8EB-990572FF9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335380-5133-3DE2-E2AC-B2B9F23A02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3C4132-F39B-86BC-BCC7-6A1A279CE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8271C-168E-AB8F-6674-5D30BAF43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612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980FE-DA32-19A5-4924-CB80042CD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FEE23F-B491-C96D-3400-702E1B753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C861B6-563B-E4DE-E75B-B1EBA3631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E2AA6-CF64-D4E4-816B-A1989B5DF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434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04019-FE16-CF8F-4A15-DB779C692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AB8332-9109-620F-F402-124DB2C17B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B32CEE-AC22-DB25-B807-161D8A648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EBD50-EECE-1903-0850-70D05C47C4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430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49E6A-BB55-912B-1C0A-511285A22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EACDDF-A154-C459-6CFA-66AFB0B10A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1375DC-2469-8CA6-E275-83B58D935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07EF5-8631-68BA-1DD8-2774A4F68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01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A646-9F00-E64B-8D98-B941CD315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FDDE6-0C6B-83AB-A10F-F069B6A6E2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5037C2-078A-5D6A-FCB8-855E39FA3E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C1A0A-E905-37BE-9929-24184DBCF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693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2170A-7106-45CB-9983-F53057588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525FA8-4454-12E5-5F4C-35F5F3D3A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5BD88F-FF12-8BA8-1646-741CC9625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A2996-3382-BF7A-FD23-9D1A30DDE6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8C7AD-A7C9-4B4C-97F1-9C3DBE914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423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B086B-4D40-4960-96A2-E6C503D41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1EA8D1-891D-4A89-A71B-0418D2E64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734B5-CAC6-4170-8D8D-A7BDEA957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9CF51-8378-4994-8D24-591427F3C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81C20-4844-43B4-A5C5-280BFC6B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5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generated with high confidence">
            <a:extLst>
              <a:ext uri="{FF2B5EF4-FFF2-40B4-BE49-F238E27FC236}">
                <a16:creationId xmlns:a16="http://schemas.microsoft.com/office/drawing/2014/main" id="{3716A297-5768-43A6-9824-B1FF40B74B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4" r="17219" b="55288"/>
          <a:stretch/>
        </p:blipFill>
        <p:spPr>
          <a:xfrm>
            <a:off x="7247263" y="4755204"/>
            <a:ext cx="4941277" cy="21027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41216A-A411-40B1-BE64-83B4B233D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" r="88762" b="43452"/>
          <a:stretch/>
        </p:blipFill>
        <p:spPr>
          <a:xfrm>
            <a:off x="-1" y="98525"/>
            <a:ext cx="592183" cy="995665"/>
          </a:xfrm>
          <a:prstGeom prst="rect">
            <a:avLst/>
          </a:prstGeom>
        </p:spPr>
      </p:pic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D65552C-43D9-4182-B333-18525D60BE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2" t="-1" r="1" b="39479"/>
          <a:stretch/>
        </p:blipFill>
        <p:spPr>
          <a:xfrm>
            <a:off x="0" y="6536876"/>
            <a:ext cx="8505825" cy="3211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A8257C-1400-4977-A176-1AF86853ED44}"/>
              </a:ext>
            </a:extLst>
          </p:cNvPr>
          <p:cNvSpPr txBox="1"/>
          <p:nvPr userDrawn="1"/>
        </p:nvSpPr>
        <p:spPr>
          <a:xfrm>
            <a:off x="6353524" y="6571260"/>
            <a:ext cx="2169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Nunito Sans Light" panose="00000400000000000000" pitchFamily="2" charset="0"/>
              </a:rPr>
              <a:t>Good decisions start here.</a:t>
            </a:r>
            <a:endParaRPr lang="en-US" sz="1200" b="1" dirty="0">
              <a:solidFill>
                <a:schemeClr val="bg1"/>
              </a:solidFill>
              <a:latin typeface="Nunito Sans Light" panose="000004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4B2289-8A91-4E20-9C33-4004790A29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690" y="6471828"/>
            <a:ext cx="1527563" cy="29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9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6A384-839E-4EB2-9462-0AA2C2441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12D7C-45B3-4990-89F9-873D6D552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F2B2C-C1E6-4DD2-AADE-420DE3334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9E49D-A809-4C91-8E71-AA8B8873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91338-B377-4E0A-8010-424FDC7F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52E18-9C31-48B5-AC03-D4C0629C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31E44-BAB2-4ADD-9D29-AC0A5A66A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64B8C-CD91-42B9-BA4E-97A1ABF0F3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93558-94EC-482A-85D4-9D0137D66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14489-7657-4A85-B2D6-6B325FB6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4C7D5-6F1B-4E40-A013-4094B3540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9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39AAA-06F5-4DC2-9998-FDD71033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37AAC-E178-4D64-ADBF-C05F53E6C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5AE7F-CC66-44BC-997F-D33AE27F5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F71561-2ADE-4FE1-93A8-50A5A62888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332835-C8D9-470F-9E22-28AE2136EC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5A4C80-17A0-4805-AD62-FFD1E1CFB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729B21-E157-4FBB-8273-7BF49FBD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197AF4-9FF1-4656-BE19-B4539015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49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27B3D-BCDF-4140-8848-00D1C5576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17F3B8-B070-46CB-9EA0-8D471965F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7B246-5227-4CF3-A273-539624CE3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EDBAC-385F-4EC1-A6B8-C4ECA7BA5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7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1F7229-779A-41CD-8723-5C40DB5B2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1BA1DC-599D-499E-AFF7-D04EA697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F7D85-9EA5-43A0-B0E3-51E6AA200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3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AF21E-AA51-4431-9273-8DAD7588A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ECD54-13E8-426C-8026-89B917D8A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287C9-F1EC-46A2-BAA6-2C0EFD15A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848DE-8195-4DC9-A495-8D9B5D711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4408E-2614-4237-A502-B33C926B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3DB14-A103-4B33-A194-511D9C4CA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0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1B9F3-605B-4D0D-A0C2-B8D81FCF8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FC52C4-15D2-49D0-AE21-BE5720D215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7754D-595B-4328-ADE2-55142D5DC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68DEA-AECC-4F58-B3A4-8155F8C40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CED0E-5F5A-4389-B321-241FC8C9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8192E-C26E-4D7C-B5CD-2CA5A131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8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24FF6-4512-4D9F-BC94-C92453380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6F2E2-84B2-4E2D-92BB-3F8130ECA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43641-4501-4356-8886-9DD9A9A57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3F51D-2F4F-4A8C-8F98-FA6BD439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A5A7C-2A5B-4424-84DC-98549FD0A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5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73707D-B276-4853-8E02-237846B6F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8A50C4-3F2A-4DC6-A504-618B2C8ED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C8BB1-1DEA-447F-B34D-95068AA28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5840D-2773-4BBB-8A01-918134C55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59450-4535-4EEB-98D2-A0E3D09B2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55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3A02BD-6FB8-4224-B65A-D8D5E2C51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C5460-5845-4460-B5CA-EAC161D03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F00EB-8BA4-452E-A382-8FC098D6D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2E1DF-2080-4650-8148-2FFF4EAD56E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6B872-448F-46BD-8FC0-B22B48E5F5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AD5E8-CF7A-4BCB-B518-D35E57652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21A2D-F582-4C17-8A64-56D56BC0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9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D52B7DF-D612-451C-B60F-CA0FB6E6E1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7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7F58B9-2006-4773-B08A-60BE44E78E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6" t="26579" r="-1" b="-3566"/>
          <a:stretch/>
        </p:blipFill>
        <p:spPr>
          <a:xfrm>
            <a:off x="-1" y="0"/>
            <a:ext cx="8519311" cy="4724400"/>
          </a:xfrm>
          <a:prstGeom prst="rect">
            <a:avLst/>
          </a:prstGeom>
        </p:spPr>
      </p:pic>
      <p:pic>
        <p:nvPicPr>
          <p:cNvPr id="6" name="Picture 5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9DEB2F6B-F496-40B5-AFB6-C2D7BAB4C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471" y="6131494"/>
            <a:ext cx="2176015" cy="4504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05C4E9-5D51-4811-AFD3-8FCD954BD35A}"/>
              </a:ext>
            </a:extLst>
          </p:cNvPr>
          <p:cNvSpPr txBox="1"/>
          <p:nvPr/>
        </p:nvSpPr>
        <p:spPr>
          <a:xfrm>
            <a:off x="2505457" y="2906951"/>
            <a:ext cx="898417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 ExtraBold" panose="00000900000000000000" pitchFamily="2" charset="0"/>
                <a:ea typeface="+mn-ea"/>
                <a:cs typeface="+mn-cs"/>
              </a:rPr>
              <a:t>Intro to Self-Funding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anose="00000500000000000000" pitchFamily="2" charset="0"/>
                <a:ea typeface="+mn-ea"/>
                <a:cs typeface="+mn-cs"/>
              </a:rPr>
              <a:t>February 4, 2026</a:t>
            </a:r>
          </a:p>
        </p:txBody>
      </p:sp>
    </p:spTree>
    <p:extLst>
      <p:ext uri="{BB962C8B-B14F-4D97-AF65-F5344CB8AC3E}">
        <p14:creationId xmlns:p14="http://schemas.microsoft.com/office/powerpoint/2010/main" val="1186563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102945C-8BD9-6AF6-285C-C1F0A4808080}"/>
              </a:ext>
            </a:extLst>
          </p:cNvPr>
          <p:cNvSpPr txBox="1">
            <a:spLocks/>
          </p:cNvSpPr>
          <p:nvPr/>
        </p:nvSpPr>
        <p:spPr>
          <a:xfrm>
            <a:off x="612612" y="523890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Outline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99D119-BC6E-5F76-D2D1-FC24DDE30F12}"/>
              </a:ext>
            </a:extLst>
          </p:cNvPr>
          <p:cNvSpPr txBox="1">
            <a:spLocks noChangeAspect="1"/>
          </p:cNvSpPr>
          <p:nvPr/>
        </p:nvSpPr>
        <p:spPr>
          <a:xfrm>
            <a:off x="612612" y="1408780"/>
            <a:ext cx="7116556" cy="6104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Nunito Sans Light" panose="000004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Calibri" panose="020F0502020204030204" pitchFamily="34" charset="0"/>
              <a:buChar char="̶"/>
              <a:defRPr sz="2400" kern="1200">
                <a:solidFill>
                  <a:schemeClr val="tx1"/>
                </a:solidFill>
                <a:latin typeface="Nunito Sans Light" panose="000004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Nunito Sans Light" panose="000004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Calibri" panose="020F0502020204030204" pitchFamily="34" charset="0"/>
              <a:buChar char="̶"/>
              <a:defRPr sz="1800" kern="1200">
                <a:solidFill>
                  <a:schemeClr val="tx1"/>
                </a:solidFill>
                <a:latin typeface="Nunito Sans Light" panose="000004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Nunito Sans Light" panose="000004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anose="00000400000000000000" pitchFamily="2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E8F09C-A931-C0C2-FAAB-B5AFB20BD1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19444" r="20762" b="22611"/>
          <a:stretch/>
        </p:blipFill>
        <p:spPr>
          <a:xfrm>
            <a:off x="8029303" y="0"/>
            <a:ext cx="4162697" cy="46677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313FDA-FA9F-BDBC-C0D2-1BF671FFEDCD}"/>
              </a:ext>
            </a:extLst>
          </p:cNvPr>
          <p:cNvSpPr txBox="1"/>
          <p:nvPr/>
        </p:nvSpPr>
        <p:spPr>
          <a:xfrm>
            <a:off x="754742" y="1408780"/>
            <a:ext cx="7744570" cy="49398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 Light" panose="00000400000000000000" pitchFamily="2" charset="0"/>
                <a:ea typeface="+mn-ea"/>
                <a:cs typeface="+mn-cs"/>
              </a:rPr>
              <a:t>Fully Insured (FI)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Self-Funding (SF)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 Light"/>
                <a:ea typeface="+mn-ea"/>
                <a:cs typeface="+mn-cs"/>
              </a:rPr>
              <a:t>FI vs. SF Comparison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 Light" panose="00000400000000000000" pitchFamily="2" charset="0"/>
                <a:ea typeface="+mn-ea"/>
                <a:cs typeface="+mn-cs"/>
              </a:rPr>
              <a:t>Components of Self-Funding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 Light" panose="00000400000000000000" pitchFamily="2" charset="0"/>
                <a:ea typeface="+mn-ea"/>
                <a:cs typeface="+mn-cs"/>
              </a:rPr>
              <a:t>Fees of Self-Funding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Nunito Sans Light" panose="00000400000000000000" pitchFamily="2" charset="0"/>
              </a:rPr>
              <a:t>Reinsurance (stop-loss) Risk Mitigation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Nunito Sans Light" panose="00000400000000000000" pitchFamily="2" charset="0"/>
              </a:rPr>
              <a:t>Case Study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 Light" panose="00000400000000000000" pitchFamily="2" charset="0"/>
                <a:ea typeface="+mn-ea"/>
                <a:cs typeface="+mn-cs"/>
              </a:rPr>
              <a:t>Addendum </a:t>
            </a:r>
          </a:p>
        </p:txBody>
      </p:sp>
    </p:spTree>
    <p:extLst>
      <p:ext uri="{BB962C8B-B14F-4D97-AF65-F5344CB8AC3E}">
        <p14:creationId xmlns:p14="http://schemas.microsoft.com/office/powerpoint/2010/main" val="53443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7FAF9-08B7-B17E-92EC-7798685F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E07B2A4-96E2-184D-7B88-F0106FC2B34E}"/>
              </a:ext>
            </a:extLst>
          </p:cNvPr>
          <p:cNvSpPr txBox="1">
            <a:spLocks/>
          </p:cNvSpPr>
          <p:nvPr/>
        </p:nvSpPr>
        <p:spPr>
          <a:xfrm>
            <a:off x="612612" y="523890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Fully Insured (FI)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DDCC95-034D-DB79-F3F4-F6F630547C6D}"/>
              </a:ext>
            </a:extLst>
          </p:cNvPr>
          <p:cNvSpPr txBox="1"/>
          <p:nvPr/>
        </p:nvSpPr>
        <p:spPr>
          <a:xfrm>
            <a:off x="612612" y="1406466"/>
            <a:ext cx="11182350" cy="4437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it works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pays a fixed monthly premium to an insurance carrier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carrier pays all medical claims and assumes all risk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Any unused premium is kept by the carrier as profit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factors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Monthly cost is predictable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Limited access to claim details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outcome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Risk is capped at the premium paid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Poor claims experience leads to large renewal increases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Carrier keeps profit in good claim experience  periods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4BB046-1773-3B08-A549-706533064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126" y="1410779"/>
            <a:ext cx="4761782" cy="317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0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2EDD9-23DB-66AF-6E10-82CDB0CF9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E006AB2-7B4C-A35A-B2EB-E2AB4B192BEA}"/>
              </a:ext>
            </a:extLst>
          </p:cNvPr>
          <p:cNvSpPr txBox="1">
            <a:spLocks/>
          </p:cNvSpPr>
          <p:nvPr/>
        </p:nvSpPr>
        <p:spPr>
          <a:xfrm>
            <a:off x="612612" y="342735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Self-Funded (SF)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E22FE0-3212-A7D2-146A-06507438672C}"/>
              </a:ext>
            </a:extLst>
          </p:cNvPr>
          <p:cNvSpPr txBox="1"/>
          <p:nvPr/>
        </p:nvSpPr>
        <p:spPr>
          <a:xfrm>
            <a:off x="612612" y="1005516"/>
            <a:ext cx="5805441" cy="6400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it works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a self-funded plan, the employer functions as the insurance company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pays claims [weekly] as they occur instead of paying fixed premiums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hires carriers/TPAs to administer the plan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factors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More transparency in utilization and spend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More control of the plan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Costs vary from month to month (due to claims)</a:t>
            </a:r>
          </a:p>
          <a:p>
            <a:pPr>
              <a:lnSpc>
                <a:spcPct val="115000"/>
              </a:lnSpc>
              <a:spcAft>
                <a:spcPts val="400"/>
              </a:spcAft>
              <a:buSzPts val="1000"/>
              <a:tabLst>
                <a:tab pos="457200" algn="l"/>
              </a:tabLst>
            </a:pPr>
            <a:r>
              <a:rPr lang="en-US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outcome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owns both the financial upside and the downside (with protection)</a:t>
            </a:r>
          </a:p>
          <a:p>
            <a:pPr marL="800100" lvl="1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Retain profits with favorable healthcare consumption, but greater financial stakes in poor claim years.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131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10E6A-9B62-E58D-D259-4622DDEA2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69BE492-8367-40F0-3D52-E61CBB866530}"/>
              </a:ext>
            </a:extLst>
          </p:cNvPr>
          <p:cNvSpPr txBox="1">
            <a:spLocks/>
          </p:cNvSpPr>
          <p:nvPr/>
        </p:nvSpPr>
        <p:spPr>
          <a:xfrm>
            <a:off x="924221" y="450491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FI vs. SF Comparison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22C0AA-7467-2416-5DAB-E0DBC0B63419}"/>
              </a:ext>
            </a:extLst>
          </p:cNvPr>
          <p:cNvSpPr txBox="1"/>
          <p:nvPr/>
        </p:nvSpPr>
        <p:spPr>
          <a:xfrm>
            <a:off x="612612" y="1406466"/>
            <a:ext cx="11182350" cy="739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15000"/>
              </a:lnSpc>
              <a:spcAft>
                <a:spcPts val="400"/>
              </a:spcAft>
              <a:buSzPts val="1000"/>
              <a:tabLst>
                <a:tab pos="457200" algn="l"/>
              </a:tabLst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9F2D1B0-D64B-E3C2-9A88-E665F6104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857039"/>
              </p:ext>
            </p:extLst>
          </p:nvPr>
        </p:nvGraphicFramePr>
        <p:xfrm>
          <a:off x="924221" y="2095398"/>
          <a:ext cx="6079694" cy="2301505"/>
        </p:xfrm>
        <a:graphic>
          <a:graphicData uri="http://schemas.openxmlformats.org/drawingml/2006/table">
            <a:tbl>
              <a:tblPr/>
              <a:tblGrid>
                <a:gridCol w="3039847">
                  <a:extLst>
                    <a:ext uri="{9D8B030D-6E8A-4147-A177-3AD203B41FA5}">
                      <a16:colId xmlns:a16="http://schemas.microsoft.com/office/drawing/2014/main" val="1390222427"/>
                    </a:ext>
                  </a:extLst>
                </a:gridCol>
                <a:gridCol w="3039847">
                  <a:extLst>
                    <a:ext uri="{9D8B030D-6E8A-4147-A177-3AD203B41FA5}">
                      <a16:colId xmlns:a16="http://schemas.microsoft.com/office/drawing/2014/main" val="146439688"/>
                    </a:ext>
                  </a:extLst>
                </a:gridCol>
              </a:tblGrid>
              <a:tr h="4603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Nunito Sans" pitchFamily="2" charset="0"/>
                        </a:rPr>
                        <a:t>Fully Insured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4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9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Nunito Sans" pitchFamily="2" charset="0"/>
                        </a:rPr>
                        <a:t>Self-Funded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4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9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163382"/>
                  </a:ext>
                </a:extLst>
              </a:tr>
              <a:tr h="4603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 Sans" pitchFamily="2" charset="0"/>
                        </a:rPr>
                        <a:t>Pay fixed premiums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 Sans" pitchFamily="2" charset="0"/>
                        </a:rPr>
                        <a:t>Pay claims as they happen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49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152122"/>
                  </a:ext>
                </a:extLst>
              </a:tr>
              <a:tr h="4603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Nunito Sans" pitchFamily="2" charset="0"/>
                        </a:rPr>
                        <a:t>Insurance company owns risk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 Sans" pitchFamily="2" charset="0"/>
                        </a:rPr>
                        <a:t>Client takes risk (with mitigation)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93584"/>
                  </a:ext>
                </a:extLst>
              </a:tr>
              <a:tr h="4603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Nunito Sans" pitchFamily="2" charset="0"/>
                        </a:rPr>
                        <a:t>Less transparency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 Sans" pitchFamily="2" charset="0"/>
                        </a:rPr>
                        <a:t>More transparency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496824"/>
                  </a:ext>
                </a:extLst>
              </a:tr>
              <a:tr h="4603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Nunito Sans" pitchFamily="2" charset="0"/>
                        </a:rPr>
                        <a:t>Predictable costs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 Sans" pitchFamily="2" charset="0"/>
                        </a:rPr>
                        <a:t>Variable costs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143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293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EE268-67D9-E88E-DE05-5A15DC49A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D36273F-468C-EC93-EDA7-686C2B982648}"/>
              </a:ext>
            </a:extLst>
          </p:cNvPr>
          <p:cNvSpPr txBox="1">
            <a:spLocks/>
          </p:cNvSpPr>
          <p:nvPr/>
        </p:nvSpPr>
        <p:spPr>
          <a:xfrm>
            <a:off x="612612" y="523890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Components of Self-Funding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DCC6B0-5A0B-B1DD-BE59-9A2775BF06C1}"/>
              </a:ext>
            </a:extLst>
          </p:cNvPr>
          <p:cNvSpPr txBox="1"/>
          <p:nvPr/>
        </p:nvSpPr>
        <p:spPr>
          <a:xfrm>
            <a:off x="612612" y="1406466"/>
            <a:ext cx="11182350" cy="5177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Administrator (Carrier ASO or TPA)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Carrier Administrative Services Only (ASO)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Anthem, UMR, etc. provide their own provider networks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Third-Party Administrators (TPA)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Point C,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Ameriben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etc. rent other insurance carriers’ provider networks  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Processes and adjudicates claims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Handles customer service and eligibility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Provides reporting and online tools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Provider Network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Negotiates pricing with doctors and hospitals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Network discounts directly impact plan cost</a:t>
            </a:r>
          </a:p>
          <a:p>
            <a:pPr>
              <a:lnSpc>
                <a:spcPct val="115000"/>
              </a:lnSpc>
              <a:spcAft>
                <a:spcPts val="400"/>
              </a:spcAft>
              <a:buSzPts val="1000"/>
              <a:tabLst>
                <a:tab pos="457200" algn="l"/>
              </a:tabLst>
            </a:pPr>
            <a:r>
              <a:rPr lang="en-US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Pharmacy Benefit Manager (PBM)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Manages prescription drug claims if carved out 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pharmacy is not bundled with the Carrier/TPA</a:t>
            </a:r>
          </a:p>
          <a:p>
            <a:pPr marR="0" lvl="0">
              <a:lnSpc>
                <a:spcPct val="115000"/>
              </a:lnSpc>
              <a:spcAft>
                <a:spcPts val="400"/>
              </a:spcAft>
              <a:buSzPts val="1000"/>
              <a:tabLst>
                <a:tab pos="457200" algn="l"/>
              </a:tabLst>
            </a:pPr>
            <a:r>
              <a:rPr lang="en-US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Reinsurance (stop-loss)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Does not remove risk, but mitigates it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6C2C8F-6848-C545-2413-F01DFE459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318" y="2644480"/>
            <a:ext cx="4090711" cy="204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21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148C-5466-0FB6-D471-F1C41728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C282A56-80CD-612F-34B3-425814E50FB7}"/>
              </a:ext>
            </a:extLst>
          </p:cNvPr>
          <p:cNvSpPr txBox="1">
            <a:spLocks/>
          </p:cNvSpPr>
          <p:nvPr/>
        </p:nvSpPr>
        <p:spPr>
          <a:xfrm>
            <a:off x="612612" y="232060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Fees of Self-Funding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DC5D27-4EEE-78C5-B829-2EC3CC4FF2E0}"/>
              </a:ext>
            </a:extLst>
          </p:cNvPr>
          <p:cNvSpPr txBox="1"/>
          <p:nvPr/>
        </p:nvSpPr>
        <p:spPr>
          <a:xfrm>
            <a:off x="379379" y="894841"/>
            <a:ext cx="11812621" cy="588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Most fees are based on a composite Per Employee Per Month (PEPM) basis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Administrative services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Network access</a:t>
            </a:r>
          </a:p>
          <a:p>
            <a:pPr marL="800100" lvl="1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be included as a composite PEPM rate or as a percentage of claims, capped at a PEPM max or collected at a PEPM min.</a:t>
            </a:r>
            <a:endParaRPr lang="en-US" sz="16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PBM services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Stop-loss premiums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Common “optional” programs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Nurse Line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Disease management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Telemedicine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Clinical programs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Pharmacy Benefit Manager (PBM) carve out fee </a:t>
            </a:r>
            <a:r>
              <a:rPr kumimoji="0" lang="en-US" sz="18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composite PEPM </a:t>
            </a:r>
          </a:p>
          <a:p>
            <a:pPr lvl="0">
              <a:lnSpc>
                <a:spcPct val="115000"/>
              </a:lnSpc>
              <a:spcAft>
                <a:spcPts val="400"/>
              </a:spcAft>
              <a:defRPr/>
            </a:pPr>
            <a:r>
              <a:rPr lang="en-US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Reinsurance (stop-loss) </a:t>
            </a:r>
            <a:r>
              <a:rPr lang="en-US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Composite, 2-tier (Single/Family) or 4-tier (EE/SP/CH/Fam) rates.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tabLst>
                <a:tab pos="457200" algn="l"/>
              </a:tabLst>
              <a:defRPr/>
            </a:pP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106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32FDE-D9F2-8B6D-69B1-F97B1FCB0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8335017-10B6-2784-EAC9-2A238B3642AD}"/>
              </a:ext>
            </a:extLst>
          </p:cNvPr>
          <p:cNvSpPr txBox="1">
            <a:spLocks/>
          </p:cNvSpPr>
          <p:nvPr/>
        </p:nvSpPr>
        <p:spPr>
          <a:xfrm>
            <a:off x="612612" y="0"/>
            <a:ext cx="1028255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Reinsurance (stop-loss) – Risk Mitigation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4C3BC3-2D2B-1331-D4C1-73AD3F011E52}"/>
              </a:ext>
            </a:extLst>
          </p:cNvPr>
          <p:cNvSpPr txBox="1"/>
          <p:nvPr/>
        </p:nvSpPr>
        <p:spPr>
          <a:xfrm>
            <a:off x="198406" y="919238"/>
            <a:ext cx="6418054" cy="608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Specific Reinsurance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Individual level protection (high cost claimant insurance)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pays claims up to a set deductible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Carrier reimburses amounts above that deductible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Premium varies based on deductible level, the lower the deductible, the higher the premium. The higher the deductible, the lower the premium.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Aggregate Reinsurance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Group/plan level protection (utilization insurance)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Based on expected claims plus and aggregate corridor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Typically reimburse the plan </a:t>
            </a:r>
            <a:r>
              <a:rPr kumimoji="0" 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up to $1M.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Premium will vary on group size and aggregate corridor %. </a:t>
            </a:r>
          </a:p>
          <a:p>
            <a:pPr marL="800100" lvl="1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Lower premium – larger group size = less variability in claims and/or higher aggregate corridor.</a:t>
            </a:r>
          </a:p>
          <a:p>
            <a:pPr marL="800100" lvl="1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Higher premium – smaller group size = less predictable claims and/or lower aggregate corridor.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46E01-6E0B-A6F9-4F5C-590EFB101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460" y="646373"/>
            <a:ext cx="4743450" cy="24906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22ED5C-000D-C02A-903C-AA5AA684E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6460" y="3324225"/>
            <a:ext cx="5300663" cy="35337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1672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7CB20-E622-D944-DD9D-9982A9118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4389BC3-B880-3157-FDB2-3B5C5E73250C}"/>
              </a:ext>
            </a:extLst>
          </p:cNvPr>
          <p:cNvSpPr txBox="1">
            <a:spLocks/>
          </p:cNvSpPr>
          <p:nvPr/>
        </p:nvSpPr>
        <p:spPr>
          <a:xfrm>
            <a:off x="924221" y="80903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Case Study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99C7D5-A8D8-1C77-FC65-0CC68E71DC77}"/>
              </a:ext>
            </a:extLst>
          </p:cNvPr>
          <p:cNvSpPr txBox="1"/>
          <p:nvPr/>
        </p:nvSpPr>
        <p:spPr>
          <a:xfrm>
            <a:off x="612612" y="1406466"/>
            <a:ext cx="11182350" cy="739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9F2B6C-16D5-0E50-774E-A2413F552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43" y="743683"/>
            <a:ext cx="8628009" cy="57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38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90D53-B50D-7A40-4EEE-6792F4685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C027318-2136-23A8-DBA4-DA8A8EC6EC87}"/>
              </a:ext>
            </a:extLst>
          </p:cNvPr>
          <p:cNvSpPr txBox="1">
            <a:spLocks/>
          </p:cNvSpPr>
          <p:nvPr/>
        </p:nvSpPr>
        <p:spPr>
          <a:xfrm>
            <a:off x="612612" y="498011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Addendum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6318D-37AF-5634-55AC-9E5975A49C4B}"/>
              </a:ext>
            </a:extLst>
          </p:cNvPr>
          <p:cNvSpPr txBox="1"/>
          <p:nvPr/>
        </p:nvSpPr>
        <p:spPr>
          <a:xfrm>
            <a:off x="612612" y="1527235"/>
            <a:ext cx="4563237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to Think About Self-Funding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a self-funded plan, </a:t>
            </a: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employer is the insurance company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and everyone else plays a supporting role.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Roles at a Glance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Owns the plan, pays claims, sets benefits, retains risk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TPA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Administers the plan and adjudicates claims according to plan rules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Provider Network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Supplies contracted pricing for care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PBM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Administers prescription drug benefits (if carved out)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Stop-Loss Carrier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Limits the employer’s downside risk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Broker/Consultant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Advises on structure, risk tolerance, and strategy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Money Moves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Claim dollars always originate from the employer’s plan account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TPA reviews claims and directs payment</a:t>
            </a:r>
          </a:p>
          <a:p>
            <a:pPr marL="342900" marR="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Stop-loss reimburses the plan 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after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deductibles are exceeded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BC71FA-1D22-2603-2F2A-4BABD39384F0}"/>
              </a:ext>
            </a:extLst>
          </p:cNvPr>
          <p:cNvSpPr txBox="1"/>
          <p:nvPr/>
        </p:nvSpPr>
        <p:spPr>
          <a:xfrm>
            <a:off x="6096000" y="1527235"/>
            <a:ext cx="4563237" cy="472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2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Mental Shift (Fully Insured → Self-Funded)</a:t>
            </a:r>
            <a:endParaRPr lang="en-US" sz="1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Fully insured plans prioritize budget certainty. Self-funded plans emphasize cost efficiency with greater visibility into claims.</a:t>
            </a:r>
          </a:p>
          <a:p>
            <a:pPr>
              <a:buNone/>
            </a:pPr>
            <a:r>
              <a:rPr lang="en-US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Self-funding does not reduce costs on its own; it shifts cost ownership, timing, and transparency to the </a:t>
            </a:r>
            <a:r>
              <a:rPr lang="en-US" sz="12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employer.</a:t>
            </a:r>
            <a:r>
              <a:rPr lang="en-US" sz="1200" b="1" kern="100" dirty="0" err="1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</a:t>
            </a:r>
            <a:r>
              <a:rPr lang="en-US" sz="12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it works</a:t>
            </a:r>
            <a:endParaRPr lang="en-US" sz="12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a self-funded plan, the employer functions as the insurance company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pays claims [weekly] as they occur instead of paying fixed premiums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hires carriers/TPAs to administer the plan</a:t>
            </a:r>
          </a:p>
          <a:p>
            <a:pPr lvl="0">
              <a:lnSpc>
                <a:spcPct val="115000"/>
              </a:lnSpc>
              <a:spcAft>
                <a:spcPts val="400"/>
              </a:spcAft>
              <a:defRPr/>
            </a:pPr>
            <a:r>
              <a:rPr lang="en-US" sz="12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factors</a:t>
            </a:r>
            <a:endParaRPr lang="en-US" sz="12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More transparency in utilization and spend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More control of the plan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Costs vary from month to month (due to claims)</a:t>
            </a:r>
          </a:p>
          <a:p>
            <a:pPr lvl="0">
              <a:lnSpc>
                <a:spcPct val="115000"/>
              </a:lnSpc>
              <a:spcAft>
                <a:spcPts val="400"/>
              </a:spcAft>
              <a:buSzPts val="1000"/>
              <a:tabLst>
                <a:tab pos="457200" algn="l"/>
              </a:tabLst>
              <a:defRPr/>
            </a:pPr>
            <a:r>
              <a:rPr lang="en-US" sz="12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outcome</a:t>
            </a:r>
            <a:endParaRPr lang="en-US" sz="12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 owns both the financial upside and the downside (with protection)</a:t>
            </a:r>
          </a:p>
          <a:p>
            <a:pPr marL="800100" lvl="1" indent="-342900">
              <a:lnSpc>
                <a:spcPct val="115000"/>
              </a:lnSpc>
              <a:spcAft>
                <a:spcPts val="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lang="en-US" sz="1200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Retain profits with favorable healthcare consumption, but greater financial stakes in poor claim years.</a:t>
            </a:r>
          </a:p>
        </p:txBody>
      </p:sp>
    </p:spTree>
    <p:extLst>
      <p:ext uri="{BB962C8B-B14F-4D97-AF65-F5344CB8AC3E}">
        <p14:creationId xmlns:p14="http://schemas.microsoft.com/office/powerpoint/2010/main" val="2193469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3F03E-5156-2CE7-C6E3-0C1BD8B07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536402F-2C51-73CE-3737-A9D6453896CF}"/>
              </a:ext>
            </a:extLst>
          </p:cNvPr>
          <p:cNvSpPr txBox="1">
            <a:spLocks/>
          </p:cNvSpPr>
          <p:nvPr/>
        </p:nvSpPr>
        <p:spPr>
          <a:xfrm>
            <a:off x="612612" y="498011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 panose="00000500000000000000" pitchFamily="2" charset="0"/>
                <a:ea typeface="+mj-ea"/>
                <a:cs typeface="+mj-cs"/>
              </a:rPr>
              <a:t>Addendum (Continued)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E6DDAA-145C-524F-DA50-7186BA61D3EA}"/>
              </a:ext>
            </a:extLst>
          </p:cNvPr>
          <p:cNvSpPr txBox="1"/>
          <p:nvPr/>
        </p:nvSpPr>
        <p:spPr>
          <a:xfrm>
            <a:off x="612612" y="1717017"/>
            <a:ext cx="4563237" cy="4458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Practical Glossary (Plain-English Definitions)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Administrative Services Only (ASO)</a:t>
            </a:r>
            <a:b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 arrangement where a carrier or TPA administers claims but does not insure risk.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PEPM (Per Employee Per Month)</a:t>
            </a:r>
            <a:b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standard pricing unit for administrative fees and stop-loss premiums.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Specific Stop-Loss</a:t>
            </a:r>
            <a:b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Protection against catastrophic claims from a single individual. The employer pays claims up to the specific deductible; the carrier reimburses amounts above it.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Aggregate Stop-Loss</a:t>
            </a:r>
            <a:b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Protection against total plan claims exceeding a predefined annual threshold.</a:t>
            </a:r>
          </a:p>
          <a:p>
            <a:pPr marL="0" marR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Aggregate Corridor</a:t>
            </a:r>
            <a:b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percentage above expected claims that the employer is responsible for before aggregate stop-loss applies (e.g., 125%).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unito Sans Light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1DE7F-3BEB-556A-C102-A0AC30C758FB}"/>
              </a:ext>
            </a:extLst>
          </p:cNvPr>
          <p:cNvSpPr txBox="1"/>
          <p:nvPr/>
        </p:nvSpPr>
        <p:spPr>
          <a:xfrm>
            <a:off x="6096000" y="1717017"/>
            <a:ext cx="4563237" cy="2784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US" sz="12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Laser</a:t>
            </a:r>
            <a:b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higher specific deductible applied to a known high-cost individual.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US" sz="12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Aggregating Specific Deductible</a:t>
            </a:r>
            <a:b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requirement that total stop-loss reimbursements exceed a stated amount before stop-loss payments begin.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US" sz="12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Expected Claims</a:t>
            </a:r>
            <a:b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 actuarial projection of what the plan is likely to pay during the year, used to price stop-loss and aggregates.</a:t>
            </a:r>
          </a:p>
          <a:p>
            <a:pPr>
              <a:lnSpc>
                <a:spcPct val="115000"/>
              </a:lnSpc>
              <a:spcAft>
                <a:spcPts val="400"/>
              </a:spcAft>
            </a:pPr>
            <a:r>
              <a:rPr lang="en-US" sz="12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Plan Document</a:t>
            </a:r>
            <a:b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legal rulebook governing what the plan covers and how claims are paid.</a:t>
            </a:r>
          </a:p>
        </p:txBody>
      </p:sp>
    </p:spTree>
    <p:extLst>
      <p:ext uri="{BB962C8B-B14F-4D97-AF65-F5344CB8AC3E}">
        <p14:creationId xmlns:p14="http://schemas.microsoft.com/office/powerpoint/2010/main" val="26801470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unito Sans"/>
        <a:ea typeface=""/>
        <a:cs typeface=""/>
      </a:majorFont>
      <a:minorFont>
        <a:latin typeface="Nunito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11185</TotalTime>
  <Words>1064</Words>
  <Application>Microsoft Office PowerPoint</Application>
  <PresentationFormat>Widescreen</PresentationFormat>
  <Paragraphs>136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Arial</vt:lpstr>
      <vt:lpstr>Calibri</vt:lpstr>
      <vt:lpstr>Nunito Sans</vt:lpstr>
      <vt:lpstr>Nunito Sans ExtraBold</vt:lpstr>
      <vt:lpstr>Nunito Sans Light</vt:lpstr>
      <vt:lpstr>Symbol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Elyse Bandy</dc:creator>
  <cp:lastModifiedBy>Jake Gregory</cp:lastModifiedBy>
  <cp:revision>129</cp:revision>
  <dcterms:created xsi:type="dcterms:W3CDTF">2022-05-03T12:52:21Z</dcterms:created>
  <dcterms:modified xsi:type="dcterms:W3CDTF">2026-02-04T16:05:34Z</dcterms:modified>
</cp:coreProperties>
</file>