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2" r:id="rId2"/>
  </p:sldMasterIdLst>
  <p:notesMasterIdLst>
    <p:notesMasterId r:id="rId15"/>
  </p:notesMasterIdLst>
  <p:handoutMasterIdLst>
    <p:handoutMasterId r:id="rId16"/>
  </p:handoutMasterIdLst>
  <p:sldIdLst>
    <p:sldId id="256" r:id="rId3"/>
    <p:sldId id="293" r:id="rId4"/>
    <p:sldId id="260" r:id="rId5"/>
    <p:sldId id="285" r:id="rId6"/>
    <p:sldId id="297" r:id="rId7"/>
    <p:sldId id="295" r:id="rId8"/>
    <p:sldId id="294" r:id="rId9"/>
    <p:sldId id="287" r:id="rId10"/>
    <p:sldId id="292" r:id="rId11"/>
    <p:sldId id="274" r:id="rId12"/>
    <p:sldId id="296" r:id="rId13"/>
    <p:sldId id="28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362EE89-7B21-470D-8692-3589C3F53C93}">
          <p14:sldIdLst>
            <p14:sldId id="256"/>
            <p14:sldId id="293"/>
            <p14:sldId id="260"/>
            <p14:sldId id="285"/>
            <p14:sldId id="297"/>
            <p14:sldId id="295"/>
            <p14:sldId id="294"/>
            <p14:sldId id="287"/>
            <p14:sldId id="292"/>
            <p14:sldId id="274"/>
            <p14:sldId id="296"/>
            <p14:sldId id="28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2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BBD1F3F-0662-7F15-59BE-CF949AD1CA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39C1B5-C082-4A16-730B-D337DC94CBB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01194B-3774-4293-8536-BEC9A3914A08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BFDEC9-D4CF-8173-1052-B454602F2E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3D2CE6-4B40-4BDD-EBCD-03126FE1C2D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895DFF-BD93-4D5B-A9E9-4CE979F1F2A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544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3E409F-C6EF-4637-BAD4-9D5FE586EFE9}" type="datetimeFigureOut">
              <a:rPr lang="en-US" smtClean="0"/>
              <a:t>10/7/2024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556B6-E639-4395-A313-0E176DF9D8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418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Didn’t update this yet 9/26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2122F-CC2D-4656-8EFB-C1DA0077E96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680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1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12.sv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benec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1.emf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hyperlink" Target="https://benecon.com/" TargetMode="Externa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DB5E9-20C1-E274-ABAA-89408DEB15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01500"/>
            <a:ext cx="9144000" cy="2387600"/>
          </a:xfrm>
        </p:spPr>
        <p:txBody>
          <a:bodyPr anchor="b">
            <a:normAutofit/>
          </a:bodyPr>
          <a:lstStyle>
            <a:lvl1pPr marL="7938" indent="0" algn="l">
              <a:tabLst/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85BE80-E4A8-D184-4CDA-4AC7BA553D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14987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1186577-8893-1B2F-97E8-70C26DD674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288" y="705383"/>
            <a:ext cx="2054520" cy="425579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15539159-F8F0-6990-B931-365696357A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5509" r="8982" b="17427"/>
          <a:stretch/>
        </p:blipFill>
        <p:spPr>
          <a:xfrm>
            <a:off x="5241073" y="0"/>
            <a:ext cx="6950927" cy="685800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32DC6649-EACA-F1D4-4A8F-39079C13D18E}"/>
              </a:ext>
            </a:extLst>
          </p:cNvPr>
          <p:cNvGrpSpPr/>
          <p:nvPr/>
        </p:nvGrpSpPr>
        <p:grpSpPr>
          <a:xfrm>
            <a:off x="1380898" y="3651950"/>
            <a:ext cx="274320" cy="274320"/>
            <a:chOff x="4595437" y="5283262"/>
            <a:chExt cx="274320" cy="27432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298D5E6-70A8-559E-6FFF-2E3377F964B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D8B31D2-5509-3BEA-DDC5-DA9ACD2A2338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F74A949-5611-D7B3-E36B-3088F44E1CB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0" t="43011" r="14165" b="43224"/>
          <a:stretch/>
        </p:blipFill>
        <p:spPr>
          <a:xfrm>
            <a:off x="9228092" y="699284"/>
            <a:ext cx="2248620" cy="43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27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38041297-1DA7-C6F0-8133-F4CD9C47AB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509" r="8982" b="17427"/>
          <a:stretch/>
        </p:blipFill>
        <p:spPr>
          <a:xfrm>
            <a:off x="5241073" y="0"/>
            <a:ext cx="6950927" cy="6858000"/>
          </a:xfrm>
          <a:prstGeom prst="rect">
            <a:avLst/>
          </a:prstGeom>
        </p:spPr>
      </p:pic>
      <p:sp>
        <p:nvSpPr>
          <p:cNvPr id="20" name="Freeform 19">
            <a:extLst>
              <a:ext uri="{FF2B5EF4-FFF2-40B4-BE49-F238E27FC236}">
                <a16:creationId xmlns:a16="http://schemas.microsoft.com/office/drawing/2014/main" id="{58CA727D-6B1F-F835-1A54-DAF3A08D5B66}"/>
              </a:ext>
            </a:extLst>
          </p:cNvPr>
          <p:cNvSpPr/>
          <p:nvPr/>
        </p:nvSpPr>
        <p:spPr>
          <a:xfrm rot="10800000">
            <a:off x="-8023" y="-16042"/>
            <a:ext cx="10804360" cy="6938210"/>
          </a:xfrm>
          <a:custGeom>
            <a:avLst/>
            <a:gdLst>
              <a:gd name="connsiteX0" fmla="*/ 1890586 w 6731921"/>
              <a:gd name="connsiteY0" fmla="*/ 6914148 h 6914148"/>
              <a:gd name="connsiteX1" fmla="*/ 0 w 6731921"/>
              <a:gd name="connsiteY1" fmla="*/ 6914148 h 6914148"/>
              <a:gd name="connsiteX2" fmla="*/ 1001614 w 6731921"/>
              <a:gd name="connsiteY2" fmla="*/ 1 h 6914148"/>
              <a:gd name="connsiteX3" fmla="*/ 1002629 w 6731921"/>
              <a:gd name="connsiteY3" fmla="*/ 7896 h 6914148"/>
              <a:gd name="connsiteX4" fmla="*/ 1002629 w 6731921"/>
              <a:gd name="connsiteY4" fmla="*/ 0 h 6914148"/>
              <a:gd name="connsiteX5" fmla="*/ 6731921 w 6731921"/>
              <a:gd name="connsiteY5" fmla="*/ 0 h 6914148"/>
              <a:gd name="connsiteX6" fmla="*/ 6731921 w 6731921"/>
              <a:gd name="connsiteY6" fmla="*/ 6914147 h 6914148"/>
              <a:gd name="connsiteX7" fmla="*/ 1890586 w 6731921"/>
              <a:gd name="connsiteY7" fmla="*/ 6914147 h 6914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31921" h="6914148">
                <a:moveTo>
                  <a:pt x="1890586" y="6914148"/>
                </a:moveTo>
                <a:lnTo>
                  <a:pt x="0" y="6914148"/>
                </a:lnTo>
                <a:lnTo>
                  <a:pt x="1001614" y="1"/>
                </a:lnTo>
                <a:lnTo>
                  <a:pt x="1002629" y="7896"/>
                </a:lnTo>
                <a:lnTo>
                  <a:pt x="1002629" y="0"/>
                </a:lnTo>
                <a:lnTo>
                  <a:pt x="6731921" y="0"/>
                </a:lnTo>
                <a:lnTo>
                  <a:pt x="6731921" y="6914147"/>
                </a:lnTo>
                <a:lnTo>
                  <a:pt x="1890586" y="691414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0EC85669-9D6E-76A8-31FA-AFAB406766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96337" y="6424292"/>
            <a:ext cx="1203157" cy="2492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1805CF-9CC4-75F6-B930-81753A3C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43" y="1010654"/>
            <a:ext cx="8783052" cy="2999872"/>
          </a:xfrm>
        </p:spPr>
        <p:txBody>
          <a:bodyPr anchor="b">
            <a:normAutofit/>
          </a:bodyPr>
          <a:lstStyle>
            <a:lvl1pPr marL="7938" indent="0">
              <a:tabLst/>
              <a:defRPr sz="4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8CECC0-E8CB-484A-7FD4-CDE912460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243" y="4223208"/>
            <a:ext cx="8783052" cy="501192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9533DC5-603E-6DDC-1331-60BEA882884E}"/>
              </a:ext>
            </a:extLst>
          </p:cNvPr>
          <p:cNvGrpSpPr/>
          <p:nvPr/>
        </p:nvGrpSpPr>
        <p:grpSpPr>
          <a:xfrm>
            <a:off x="331480" y="3743294"/>
            <a:ext cx="274320" cy="274320"/>
            <a:chOff x="4595437" y="5283262"/>
            <a:chExt cx="274320" cy="274320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AD28E47-797B-8212-29B6-65B2C785447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1A07ABE-CF0D-3B5E-C020-692AFCD7D211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2761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28FC5-2869-F434-357B-8A3E8ABE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23DD6344-5D3A-010A-0C0B-A3DA76BC1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3B3A7E51-0E3F-E11D-A137-3607946AD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59ABC72B-9793-6718-4092-7DAF62A71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724" y="1825624"/>
            <a:ext cx="11276076" cy="44227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BAE3CE9-B011-F9DD-C183-E8A318EA8642}"/>
              </a:ext>
            </a:extLst>
          </p:cNvPr>
          <p:cNvGrpSpPr/>
          <p:nvPr/>
        </p:nvGrpSpPr>
        <p:grpSpPr>
          <a:xfrm>
            <a:off x="394932" y="1392862"/>
            <a:ext cx="274320" cy="274320"/>
            <a:chOff x="4595437" y="5283262"/>
            <a:chExt cx="274320" cy="274320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DCF191B-854E-182C-EDAB-9E6AAA1D7F9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F7AFC27-7D63-6969-615F-D6D345E4B5B6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 descr="A blue and black logo&#10;&#10;Description automatically generated">
            <a:extLst>
              <a:ext uri="{FF2B5EF4-FFF2-40B4-BE49-F238E27FC236}">
                <a16:creationId xmlns:a16="http://schemas.microsoft.com/office/drawing/2014/main" id="{E53E3E8B-DB3B-BC1E-C0EA-50A101D823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958" y="6464343"/>
            <a:ext cx="1143441" cy="23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EBC64-9AFD-FB64-8821-762F8DC1C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24" y="284915"/>
            <a:ext cx="1127454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A2597-56F4-2A00-2DDC-AB0243E5C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2235" y="1826164"/>
            <a:ext cx="5486400" cy="4422775"/>
          </a:xfrm>
        </p:spPr>
        <p:txBody>
          <a:bodyPr tIns="0"/>
          <a:lstStyle>
            <a:lvl1pPr marL="401638" indent="-274638"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D37CF6-B801-44CC-43D6-2B4A895DE2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6869" y="1826164"/>
            <a:ext cx="5486400" cy="4422775"/>
          </a:xfrm>
        </p:spPr>
        <p:txBody>
          <a:bodyPr t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A6E6A3F9-6583-1B29-33BF-3B3134028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DD956BA-A9A1-55B8-B8DC-4442D6016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D4B6099-BEBD-BCF1-23DC-35EAA1AA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94D74CB-9C38-0F10-2472-F27243998D51}"/>
              </a:ext>
            </a:extLst>
          </p:cNvPr>
          <p:cNvGrpSpPr/>
          <p:nvPr userDrawn="1"/>
        </p:nvGrpSpPr>
        <p:grpSpPr>
          <a:xfrm>
            <a:off x="394932" y="1392862"/>
            <a:ext cx="274320" cy="274320"/>
            <a:chOff x="4595437" y="5283262"/>
            <a:chExt cx="274320" cy="27432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72059A7-7BFA-DC44-4E6E-60C1D2CCF3F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590FF64-0AB5-9D13-0035-452A9EAE7517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1902F42-35B3-90FB-4F43-4BFFF4C1FE3E}"/>
              </a:ext>
            </a:extLst>
          </p:cNvPr>
          <p:cNvCxnSpPr>
            <a:cxnSpLocks/>
          </p:cNvCxnSpPr>
          <p:nvPr/>
        </p:nvCxnSpPr>
        <p:spPr>
          <a:xfrm>
            <a:off x="6096000" y="1797271"/>
            <a:ext cx="0" cy="4480560"/>
          </a:xfrm>
          <a:prstGeom prst="line">
            <a:avLst/>
          </a:prstGeom>
          <a:ln w="12700" cap="rnd">
            <a:solidFill>
              <a:schemeClr val="tx2">
                <a:lumMod val="40000"/>
                <a:lumOff val="6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67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A8A75-AB34-8C41-AEE1-AFAAA524D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24" y="284915"/>
            <a:ext cx="1127607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95E41-F09F-0A62-417E-AF35EA307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724" y="1814022"/>
            <a:ext cx="5486400" cy="823912"/>
          </a:xfrm>
        </p:spPr>
        <p:txBody>
          <a:bodyPr lIns="0" tIns="0" bIns="0" anchor="ctr"/>
          <a:lstStyle>
            <a:lvl1pPr marL="119063" indent="0">
              <a:buNone/>
              <a:tabLst/>
              <a:defRPr sz="24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A5A30D-DD51-714E-9AAF-7F28B0E3D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8724" y="2745704"/>
            <a:ext cx="5486400" cy="3502695"/>
          </a:xfrm>
        </p:spPr>
        <p:txBody>
          <a:bodyPr lIns="0" tIns="0" bIns="0"/>
          <a:lstStyle>
            <a:lvl1pPr marL="401638" indent="-274638">
              <a:buFont typeface="Arial" panose="020B0604020202020204" pitchFamily="34" charset="0"/>
              <a:buChar char="•"/>
              <a:tabLst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A4D566-DFD1-8041-70D8-0F0AE4E209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6876" y="1814022"/>
            <a:ext cx="5486400" cy="823912"/>
          </a:xfrm>
        </p:spPr>
        <p:txBody>
          <a:bodyPr lIns="0" tIns="0" bIns="0" anchor="ctr"/>
          <a:lstStyle>
            <a:lvl1pPr marL="119063" indent="0">
              <a:buNone/>
              <a:tabLst/>
              <a:defRPr sz="24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A07E9D-982D-D2AC-7F92-EA0A870B9B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6876" y="2745704"/>
            <a:ext cx="5486400" cy="3502695"/>
          </a:xfrm>
        </p:spPr>
        <p:txBody>
          <a:bodyPr lIns="0" tIns="0" bIns="0"/>
          <a:lstStyle>
            <a:lvl1pPr marL="401638" indent="-274638">
              <a:buFont typeface="Arial" panose="020B0604020202020204" pitchFamily="34" charset="0"/>
              <a:buChar char="•"/>
              <a:tabLst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54E98E8-1AC9-FDFB-1980-B9E4E88DA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1A818876-E8CD-2542-E682-439325F60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677C203-EF49-6010-386D-073D92537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6975650-9CDB-63B7-044D-1C84E8CB83BB}"/>
              </a:ext>
            </a:extLst>
          </p:cNvPr>
          <p:cNvGrpSpPr/>
          <p:nvPr/>
        </p:nvGrpSpPr>
        <p:grpSpPr>
          <a:xfrm>
            <a:off x="394932" y="1392862"/>
            <a:ext cx="274320" cy="274320"/>
            <a:chOff x="4595437" y="5283262"/>
            <a:chExt cx="274320" cy="27432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51706A7-BD59-1B97-FD8C-C35A8A29D90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9D4F9C2-66E2-9B08-4A8F-E65F5AF987AD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311205E-BF01-616F-BE30-4FC257DD29C2}"/>
              </a:ext>
            </a:extLst>
          </p:cNvPr>
          <p:cNvCxnSpPr>
            <a:cxnSpLocks/>
          </p:cNvCxnSpPr>
          <p:nvPr/>
        </p:nvCxnSpPr>
        <p:spPr>
          <a:xfrm>
            <a:off x="6096000" y="1797271"/>
            <a:ext cx="0" cy="4480560"/>
          </a:xfrm>
          <a:prstGeom prst="line">
            <a:avLst/>
          </a:prstGeom>
          <a:ln w="12700" cap="rnd">
            <a:solidFill>
              <a:schemeClr val="tx2">
                <a:lumMod val="40000"/>
                <a:lumOff val="6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416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Colum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EBC64-9AFD-FB64-8821-762F8DC1C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24" y="284915"/>
            <a:ext cx="1127454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A6E6A3F9-6583-1B29-33BF-3B3134028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DD956BA-A9A1-55B8-B8DC-4442D6016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D4B6099-BEBD-BCF1-23DC-35EAA1AA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94D74CB-9C38-0F10-2472-F27243998D51}"/>
              </a:ext>
            </a:extLst>
          </p:cNvPr>
          <p:cNvGrpSpPr/>
          <p:nvPr/>
        </p:nvGrpSpPr>
        <p:grpSpPr>
          <a:xfrm>
            <a:off x="394932" y="1392862"/>
            <a:ext cx="274320" cy="274320"/>
            <a:chOff x="4595437" y="5283262"/>
            <a:chExt cx="274320" cy="27432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72059A7-7BFA-DC44-4E6E-60C1D2CCF3F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590FF64-0AB5-9D13-0035-452A9EAE7517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FA80A38-13B4-DA51-930A-E241CDF398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1636" y="1857491"/>
            <a:ext cx="2286000" cy="1371600"/>
          </a:xfrm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12700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189014A8-C2C3-77AD-3EFC-84E774A12CE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50180" y="1857491"/>
            <a:ext cx="2286000" cy="1371600"/>
          </a:xfrm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12700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BADBBF75-9A52-2D9A-5BE8-F9B23A7E53D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48724" y="1857491"/>
            <a:ext cx="2286000" cy="1371600"/>
          </a:xfrm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12700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E114AE0F-FA60-1C08-BCF0-67C9ACA017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47269" y="1857491"/>
            <a:ext cx="2286000" cy="1371600"/>
          </a:xfrm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12700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Picture Placeholder 5">
            <a:extLst>
              <a:ext uri="{FF2B5EF4-FFF2-40B4-BE49-F238E27FC236}">
                <a16:creationId xmlns:a16="http://schemas.microsoft.com/office/drawing/2014/main" id="{032D9FF9-3F39-FC83-3BB9-F6643177C1C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1636" y="4180761"/>
            <a:ext cx="2286000" cy="1371600"/>
          </a:xfrm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12700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Picture Placeholder 5">
            <a:extLst>
              <a:ext uri="{FF2B5EF4-FFF2-40B4-BE49-F238E27FC236}">
                <a16:creationId xmlns:a16="http://schemas.microsoft.com/office/drawing/2014/main" id="{E52ACD1C-7E5E-645F-66B6-23991699D5C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450180" y="4180761"/>
            <a:ext cx="2286000" cy="1371600"/>
          </a:xfrm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12700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ACAE3206-C9E7-445A-C293-49529E23AFE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448724" y="4180761"/>
            <a:ext cx="2286000" cy="1371600"/>
          </a:xfrm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12700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497B35B9-E65F-C393-32B2-3615061BA55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47269" y="4180761"/>
            <a:ext cx="2286000" cy="1371600"/>
          </a:xfrm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12700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838400E-3B63-B4D0-D6FB-610226BD81A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51636" y="3316252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65EB3CE7-1671-A588-7086-6F771517C5A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450180" y="3316252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E8B0E72B-1BA7-8E88-4532-BAB22D63E96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48724" y="3316252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BDAE30C2-AC7E-7DB0-7BC0-BB1512880BF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447269" y="3316252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B8049F63-F4C7-39A5-8AF3-BC4ECE10452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51636" y="5640812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C00E4513-09D5-022B-6178-011D1F823E1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450180" y="5640812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FE0C51F1-94A7-277F-7CB3-6BEA159E6B7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448724" y="5640812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BE712EDD-6D8A-FF07-64F0-F1A30300127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447269" y="5640812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435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Column Icon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EBC64-9AFD-FB64-8821-762F8DC1C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24" y="284915"/>
            <a:ext cx="1127454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A6E6A3F9-6583-1B29-33BF-3B3134028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DD956BA-A9A1-55B8-B8DC-4442D6016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D4B6099-BEBD-BCF1-23DC-35EAA1AA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94D74CB-9C38-0F10-2472-F27243998D51}"/>
              </a:ext>
            </a:extLst>
          </p:cNvPr>
          <p:cNvGrpSpPr/>
          <p:nvPr/>
        </p:nvGrpSpPr>
        <p:grpSpPr>
          <a:xfrm>
            <a:off x="394932" y="1392862"/>
            <a:ext cx="274320" cy="274320"/>
            <a:chOff x="4595437" y="5283262"/>
            <a:chExt cx="274320" cy="27432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72059A7-7BFA-DC44-4E6E-60C1D2CCF3F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590FF64-0AB5-9D13-0035-452A9EAE7517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FA80A38-13B4-DA51-930A-E241CDF398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7436" y="1948931"/>
            <a:ext cx="914400" cy="914400"/>
          </a:xfrm>
        </p:spPr>
        <p:txBody>
          <a:bodyPr anchor="ctr"/>
          <a:lstStyle>
            <a:lvl1pPr marL="127000" indent="0"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189014A8-C2C3-77AD-3EFC-84E774A12CE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35980" y="1948931"/>
            <a:ext cx="914400" cy="914400"/>
          </a:xfrm>
        </p:spPr>
        <p:txBody>
          <a:bodyPr anchor="ctr"/>
          <a:lstStyle>
            <a:lvl1pPr marL="127000" indent="0"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BADBBF75-9A52-2D9A-5BE8-F9B23A7E53D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134524" y="1948931"/>
            <a:ext cx="914400" cy="914400"/>
          </a:xfrm>
        </p:spPr>
        <p:txBody>
          <a:bodyPr anchor="ctr"/>
          <a:lstStyle>
            <a:lvl1pPr marL="127000" indent="0"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E114AE0F-FA60-1C08-BCF0-67C9ACA017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33069" y="1948931"/>
            <a:ext cx="914400" cy="914400"/>
          </a:xfrm>
        </p:spPr>
        <p:txBody>
          <a:bodyPr anchor="ctr"/>
          <a:lstStyle>
            <a:lvl1pPr marL="127000" indent="0"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838400E-3B63-B4D0-D6FB-610226BD81A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51636" y="2964570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65EB3CE7-1671-A588-7086-6F771517C5A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450180" y="2964570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E8B0E72B-1BA7-8E88-4532-BAB22D63E96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48724" y="2964570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BDAE30C2-AC7E-7DB0-7BC0-BB1512880BF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447269" y="2964570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4FDC2200-3E33-9648-CD42-8D23DE78292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137436" y="4183809"/>
            <a:ext cx="914400" cy="914400"/>
          </a:xfrm>
        </p:spPr>
        <p:txBody>
          <a:bodyPr anchor="ctr"/>
          <a:lstStyle>
            <a:lvl1pPr marL="127000" indent="0"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07F5DCF2-A49F-B7BB-F486-3D9377C3527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135980" y="4183809"/>
            <a:ext cx="914400" cy="914400"/>
          </a:xfrm>
        </p:spPr>
        <p:txBody>
          <a:bodyPr anchor="ctr"/>
          <a:lstStyle>
            <a:lvl1pPr marL="127000" indent="0"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2A4ADE26-FEF2-7A58-1D05-56F7220A258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134524" y="4183809"/>
            <a:ext cx="914400" cy="914400"/>
          </a:xfrm>
        </p:spPr>
        <p:txBody>
          <a:bodyPr anchor="ctr"/>
          <a:lstStyle>
            <a:lvl1pPr marL="127000" indent="0"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970FD68B-A4FC-6F43-468D-CFDF43DA95C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133069" y="4183809"/>
            <a:ext cx="914400" cy="914400"/>
          </a:xfrm>
        </p:spPr>
        <p:txBody>
          <a:bodyPr anchor="ctr"/>
          <a:lstStyle>
            <a:lvl1pPr marL="127000" indent="0"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25">
            <a:extLst>
              <a:ext uri="{FF2B5EF4-FFF2-40B4-BE49-F238E27FC236}">
                <a16:creationId xmlns:a16="http://schemas.microsoft.com/office/drawing/2014/main" id="{88AE3158-E2E5-7D8E-0397-50C1854FD79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1636" y="5199448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:a16="http://schemas.microsoft.com/office/drawing/2014/main" id="{3BB8F9B6-0D6A-E760-19F8-F7E8A2339EC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450180" y="5199448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079AAC91-F165-9369-AB47-7363D415D3A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448724" y="5199448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B0662D55-54D5-D910-1FDD-C4186746FAA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447269" y="5199448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990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6BBE84-3D89-7095-A203-D5B4AC05C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C252D5-701D-F1F5-1B2A-19D21DF9B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3C9EA1F-A105-61C2-9213-215FDBAE5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24" y="576200"/>
            <a:ext cx="11274545" cy="64221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84321BC-A12C-ED38-776C-43A2B7C69EBE}"/>
              </a:ext>
            </a:extLst>
          </p:cNvPr>
          <p:cNvGrpSpPr/>
          <p:nvPr userDrawn="1"/>
        </p:nvGrpSpPr>
        <p:grpSpPr>
          <a:xfrm>
            <a:off x="394932" y="1000800"/>
            <a:ext cx="274320" cy="274320"/>
            <a:chOff x="4595437" y="5283262"/>
            <a:chExt cx="274320" cy="27432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490D638-0B9F-7822-5C71-F3EF7E7BD4B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8F027FA-93BF-F55C-5EE7-D21E9EAEBFCD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 descr="A blue and black logo&#10;&#10;Description automatically generated">
            <a:extLst>
              <a:ext uri="{FF2B5EF4-FFF2-40B4-BE49-F238E27FC236}">
                <a16:creationId xmlns:a16="http://schemas.microsoft.com/office/drawing/2014/main" id="{6175DC8D-F715-17D9-A62F-5FC2170220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958" y="6464343"/>
            <a:ext cx="1143441" cy="23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31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5D39B-3A7A-235F-AF03-0DB590E12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1FD1BA-F139-9402-36C7-AE2C7A620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03A051-D3B6-928E-A008-64FD6D92F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CD62E4-B882-81EF-B47D-8FBC9EC89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19F3802-A705-2E86-3EF1-8C0779545640}"/>
              </a:ext>
            </a:extLst>
          </p:cNvPr>
          <p:cNvGrpSpPr/>
          <p:nvPr/>
        </p:nvGrpSpPr>
        <p:grpSpPr>
          <a:xfrm>
            <a:off x="394932" y="1392862"/>
            <a:ext cx="274320" cy="274320"/>
            <a:chOff x="4595437" y="5283262"/>
            <a:chExt cx="274320" cy="27432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912B3C8-D943-A5DC-2B16-1296D4C3F69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93BF67F-F0D1-1C17-FC37-0FDF40BC684D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5609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Subhea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5D39B-3A7A-235F-AF03-0DB590E12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1FD1BA-F139-9402-36C7-AE2C7A620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03A051-D3B6-928E-A008-64FD6D92F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CD62E4-B882-81EF-B47D-8FBC9EC89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4382BCB-7B31-AF06-50F9-05F340EED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8724" y="1812284"/>
            <a:ext cx="11276076" cy="513178"/>
          </a:xfrm>
        </p:spPr>
        <p:txBody>
          <a:bodyPr tIns="0" bIns="0"/>
          <a:lstStyle>
            <a:lvl1pPr marL="127000" indent="0">
              <a:buNone/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CC8A94-A1F6-0F10-C66F-14F1D9E06546}"/>
              </a:ext>
            </a:extLst>
          </p:cNvPr>
          <p:cNvGrpSpPr/>
          <p:nvPr/>
        </p:nvGrpSpPr>
        <p:grpSpPr>
          <a:xfrm>
            <a:off x="394932" y="1392862"/>
            <a:ext cx="274320" cy="274320"/>
            <a:chOff x="4595437" y="5283262"/>
            <a:chExt cx="274320" cy="27432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AE0BBA3-6B6A-D343-394E-5296051340A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2DE5ACC-9AB6-3B73-2794-CAE7116729E8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494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6DF00E7-6D4E-6FA3-EFC3-F16477CAE3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362"/>
          <a:stretch/>
        </p:blipFill>
        <p:spPr>
          <a:xfrm>
            <a:off x="11508225" y="6362365"/>
            <a:ext cx="699818" cy="41720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63D12F5-BCB6-9245-090D-213930A04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76146" y="6472746"/>
            <a:ext cx="873673" cy="18097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36A595-AE19-AC33-69A8-FCBFFAAF9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A5F6F5-13CD-E876-6E57-C3D0E53E2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40782-22A3-DF31-C52A-2F3798EB8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12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1F9E3632-6BA3-177B-8E43-F9D175C95285}"/>
              </a:ext>
            </a:extLst>
          </p:cNvPr>
          <p:cNvSpPr/>
          <p:nvPr/>
        </p:nvSpPr>
        <p:spPr>
          <a:xfrm rot="10800000">
            <a:off x="-8022" y="-32084"/>
            <a:ext cx="6296528" cy="6914148"/>
          </a:xfrm>
          <a:custGeom>
            <a:avLst/>
            <a:gdLst>
              <a:gd name="connsiteX0" fmla="*/ 1890586 w 6731921"/>
              <a:gd name="connsiteY0" fmla="*/ 6914148 h 6914148"/>
              <a:gd name="connsiteX1" fmla="*/ 0 w 6731921"/>
              <a:gd name="connsiteY1" fmla="*/ 6914148 h 6914148"/>
              <a:gd name="connsiteX2" fmla="*/ 1001614 w 6731921"/>
              <a:gd name="connsiteY2" fmla="*/ 1 h 6914148"/>
              <a:gd name="connsiteX3" fmla="*/ 1002629 w 6731921"/>
              <a:gd name="connsiteY3" fmla="*/ 7896 h 6914148"/>
              <a:gd name="connsiteX4" fmla="*/ 1002629 w 6731921"/>
              <a:gd name="connsiteY4" fmla="*/ 0 h 6914148"/>
              <a:gd name="connsiteX5" fmla="*/ 6731921 w 6731921"/>
              <a:gd name="connsiteY5" fmla="*/ 0 h 6914148"/>
              <a:gd name="connsiteX6" fmla="*/ 6731921 w 6731921"/>
              <a:gd name="connsiteY6" fmla="*/ 6914147 h 6914148"/>
              <a:gd name="connsiteX7" fmla="*/ 1890586 w 6731921"/>
              <a:gd name="connsiteY7" fmla="*/ 6914147 h 6914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31921" h="6914148">
                <a:moveTo>
                  <a:pt x="1890586" y="6914148"/>
                </a:moveTo>
                <a:lnTo>
                  <a:pt x="0" y="6914148"/>
                </a:lnTo>
                <a:lnTo>
                  <a:pt x="1001614" y="1"/>
                </a:lnTo>
                <a:lnTo>
                  <a:pt x="1002629" y="7896"/>
                </a:lnTo>
                <a:lnTo>
                  <a:pt x="1002629" y="0"/>
                </a:lnTo>
                <a:lnTo>
                  <a:pt x="6731921" y="0"/>
                </a:lnTo>
                <a:lnTo>
                  <a:pt x="6731921" y="6914147"/>
                </a:lnTo>
                <a:lnTo>
                  <a:pt x="1890586" y="691414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76F99D-1494-A7B5-F5F3-81F90645E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67" y="342900"/>
            <a:ext cx="4495865" cy="2544678"/>
          </a:xfrm>
        </p:spPr>
        <p:txBody>
          <a:bodyPr anchor="b"/>
          <a:lstStyle>
            <a:lvl1pPr marL="7938" indent="0">
              <a:tabLst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CA825-F8E8-7536-EE05-DAC9AF389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6526" y="1223211"/>
            <a:ext cx="5438274" cy="5025188"/>
          </a:xfrm>
        </p:spPr>
        <p:txBody>
          <a:bodyPr tIns="0" bIns="0" anchor="ctr"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28142-B6EC-EBAC-17C7-7327CD068E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3124" y="3096126"/>
            <a:ext cx="4495864" cy="3152273"/>
          </a:xfrm>
        </p:spPr>
        <p:txBody>
          <a:bodyPr tIns="0" bIns="0"/>
          <a:lstStyle>
            <a:lvl1pPr marL="7938" indent="0">
              <a:buNone/>
              <a:tabLst/>
              <a:defRPr sz="2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D7139C-D6FE-28C7-F5F3-42E3B9292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908BF2-009E-D9EA-D5CE-8F715E6A2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6368AB-9523-72DC-F6CB-5419F3484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38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ight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5AF6FB9D-900D-1BED-FA4D-F928B938D9CC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515853" y="-16901"/>
            <a:ext cx="7700210" cy="6874901"/>
          </a:xfrm>
          <a:custGeom>
            <a:avLst/>
            <a:gdLst>
              <a:gd name="connsiteX0" fmla="*/ 0 w 7708232"/>
              <a:gd name="connsiteY0" fmla="*/ 0 h 6914148"/>
              <a:gd name="connsiteX1" fmla="*/ 2164772 w 7708232"/>
              <a:gd name="connsiteY1" fmla="*/ 0 h 6914148"/>
              <a:gd name="connsiteX2" fmla="*/ 2164772 w 7708232"/>
              <a:gd name="connsiteY2" fmla="*/ 1 h 6914148"/>
              <a:gd name="connsiteX3" fmla="*/ 7708232 w 7708232"/>
              <a:gd name="connsiteY3" fmla="*/ 1 h 6914148"/>
              <a:gd name="connsiteX4" fmla="*/ 7708232 w 7708232"/>
              <a:gd name="connsiteY4" fmla="*/ 6914148 h 6914148"/>
              <a:gd name="connsiteX5" fmla="*/ 1148037 w 7708232"/>
              <a:gd name="connsiteY5" fmla="*/ 6914148 h 6914148"/>
              <a:gd name="connsiteX6" fmla="*/ 1148037 w 7708232"/>
              <a:gd name="connsiteY6" fmla="*/ 6906252 h 6914148"/>
              <a:gd name="connsiteX7" fmla="*/ 1146875 w 7708232"/>
              <a:gd name="connsiteY7" fmla="*/ 6914147 h 6914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8232" h="6914148">
                <a:moveTo>
                  <a:pt x="0" y="0"/>
                </a:moveTo>
                <a:lnTo>
                  <a:pt x="2164772" y="0"/>
                </a:lnTo>
                <a:lnTo>
                  <a:pt x="2164772" y="1"/>
                </a:lnTo>
                <a:lnTo>
                  <a:pt x="7708232" y="1"/>
                </a:lnTo>
                <a:lnTo>
                  <a:pt x="7708232" y="6914148"/>
                </a:lnTo>
                <a:lnTo>
                  <a:pt x="1148037" y="6914148"/>
                </a:lnTo>
                <a:lnTo>
                  <a:pt x="1148037" y="6906252"/>
                </a:lnTo>
                <a:lnTo>
                  <a:pt x="1146875" y="6914147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add an image</a:t>
            </a:r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07A9071-01F7-E0C5-98C7-264206F0E4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362"/>
          <a:stretch/>
        </p:blipFill>
        <p:spPr>
          <a:xfrm>
            <a:off x="11508225" y="6362365"/>
            <a:ext cx="699818" cy="41720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1CAD1050-E601-6D42-F0CC-8DC030E56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76146" y="6472746"/>
            <a:ext cx="873673" cy="180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7AD4EB-32B2-79BC-19BB-5BEB6BD37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02" y="350921"/>
            <a:ext cx="3986784" cy="2552700"/>
          </a:xfrm>
        </p:spPr>
        <p:txBody>
          <a:bodyPr anchor="b"/>
          <a:lstStyle>
            <a:lvl1pPr marL="7938" indent="0">
              <a:tabLst/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1C8F6-F181-2E2A-19EA-AAB000476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0702" y="3094121"/>
            <a:ext cx="4297680" cy="3162300"/>
          </a:xfrm>
        </p:spPr>
        <p:txBody>
          <a:bodyPr tIns="0" bIns="0"/>
          <a:lstStyle>
            <a:lvl1pPr marL="0" indent="0">
              <a:buFont typeface="Arial" panose="020B0604020202020204" pitchFamily="34" charset="0"/>
              <a:buNone/>
              <a:tabLst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7B5BA6-170D-5357-4090-E12E6DD59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5DD335-A490-2DF2-98FB-3842F7B89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61B9DE-1F2C-F700-AC72-F78DBCED1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64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eft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07A9071-01F7-E0C5-98C7-264206F0E4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362"/>
          <a:stretch/>
        </p:blipFill>
        <p:spPr>
          <a:xfrm>
            <a:off x="11508225" y="6362365"/>
            <a:ext cx="699818" cy="41720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1CAD1050-E601-6D42-F0CC-8DC030E56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76146" y="6472746"/>
            <a:ext cx="873673" cy="180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7AD4EB-32B2-79BC-19BB-5BEB6BD37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354" y="350921"/>
            <a:ext cx="4019445" cy="2552700"/>
          </a:xfrm>
        </p:spPr>
        <p:txBody>
          <a:bodyPr anchor="b"/>
          <a:lstStyle>
            <a:lvl1pPr marL="7938" indent="0">
              <a:tabLst/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1C8F6-F181-2E2A-19EA-AAB000476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09755" y="3094121"/>
            <a:ext cx="4025045" cy="3162300"/>
          </a:xfrm>
        </p:spPr>
        <p:txBody>
          <a:bodyPr tIns="0" bIns="0"/>
          <a:lstStyle>
            <a:lvl1pPr marL="0" indent="0">
              <a:buFont typeface="Arial" panose="020B0604020202020204" pitchFamily="34" charset="0"/>
              <a:buNone/>
              <a:tabLst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7B5BA6-170D-5357-4090-E12E6DD59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5DD335-A490-2DF2-98FB-3842F7B89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61B9DE-1F2C-F700-AC72-F78DBCED1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5095F60-6A9F-0B6B-D412-37F39A4ED83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6096" y="-28592"/>
            <a:ext cx="7700207" cy="6915185"/>
          </a:xfrm>
          <a:custGeom>
            <a:avLst/>
            <a:gdLst>
              <a:gd name="connsiteX0" fmla="*/ 0 w 7700207"/>
              <a:gd name="connsiteY0" fmla="*/ 0 h 6915185"/>
              <a:gd name="connsiteX1" fmla="*/ 7700207 w 7700207"/>
              <a:gd name="connsiteY1" fmla="*/ 0 h 6915185"/>
              <a:gd name="connsiteX2" fmla="*/ 6560261 w 7700207"/>
              <a:gd name="connsiteY2" fmla="*/ 6915185 h 6915185"/>
              <a:gd name="connsiteX3" fmla="*/ 6551147 w 7700207"/>
              <a:gd name="connsiteY3" fmla="*/ 6915185 h 6915185"/>
              <a:gd name="connsiteX4" fmla="*/ 0 w 7700207"/>
              <a:gd name="connsiteY4" fmla="*/ 6902960 h 6915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00207" h="6915185">
                <a:moveTo>
                  <a:pt x="0" y="0"/>
                </a:moveTo>
                <a:lnTo>
                  <a:pt x="7700207" y="0"/>
                </a:lnTo>
                <a:lnTo>
                  <a:pt x="6560261" y="6915185"/>
                </a:lnTo>
                <a:lnTo>
                  <a:pt x="6551147" y="6915185"/>
                </a:lnTo>
                <a:lnTo>
                  <a:pt x="0" y="6902960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12700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039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de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36898C12-AD9A-465B-3F5B-C44C91A709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509" r="8982" b="-3277"/>
          <a:stretch/>
        </p:blipFill>
        <p:spPr>
          <a:xfrm>
            <a:off x="4332893" y="0"/>
            <a:ext cx="5478966" cy="6858000"/>
          </a:xfrm>
          <a:prstGeom prst="rect">
            <a:avLst/>
          </a:prstGeom>
        </p:spPr>
      </p:pic>
      <p:sp>
        <p:nvSpPr>
          <p:cNvPr id="16" name="Freeform 15">
            <a:extLst>
              <a:ext uri="{FF2B5EF4-FFF2-40B4-BE49-F238E27FC236}">
                <a16:creationId xmlns:a16="http://schemas.microsoft.com/office/drawing/2014/main" id="{41A8D7F2-5B83-F338-FE47-4FB449641091}"/>
              </a:ext>
            </a:extLst>
          </p:cNvPr>
          <p:cNvSpPr/>
          <p:nvPr/>
        </p:nvSpPr>
        <p:spPr>
          <a:xfrm rot="10800000" flipH="1">
            <a:off x="5911514" y="-32084"/>
            <a:ext cx="6296528" cy="6914148"/>
          </a:xfrm>
          <a:custGeom>
            <a:avLst/>
            <a:gdLst>
              <a:gd name="connsiteX0" fmla="*/ 1890586 w 6731921"/>
              <a:gd name="connsiteY0" fmla="*/ 6914148 h 6914148"/>
              <a:gd name="connsiteX1" fmla="*/ 0 w 6731921"/>
              <a:gd name="connsiteY1" fmla="*/ 6914148 h 6914148"/>
              <a:gd name="connsiteX2" fmla="*/ 1001614 w 6731921"/>
              <a:gd name="connsiteY2" fmla="*/ 1 h 6914148"/>
              <a:gd name="connsiteX3" fmla="*/ 1002629 w 6731921"/>
              <a:gd name="connsiteY3" fmla="*/ 7896 h 6914148"/>
              <a:gd name="connsiteX4" fmla="*/ 1002629 w 6731921"/>
              <a:gd name="connsiteY4" fmla="*/ 0 h 6914148"/>
              <a:gd name="connsiteX5" fmla="*/ 6731921 w 6731921"/>
              <a:gd name="connsiteY5" fmla="*/ 0 h 6914148"/>
              <a:gd name="connsiteX6" fmla="*/ 6731921 w 6731921"/>
              <a:gd name="connsiteY6" fmla="*/ 6914147 h 6914148"/>
              <a:gd name="connsiteX7" fmla="*/ 1890586 w 6731921"/>
              <a:gd name="connsiteY7" fmla="*/ 6914147 h 6914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31921" h="6914148">
                <a:moveTo>
                  <a:pt x="1890586" y="6914148"/>
                </a:moveTo>
                <a:lnTo>
                  <a:pt x="0" y="6914148"/>
                </a:lnTo>
                <a:lnTo>
                  <a:pt x="1001614" y="1"/>
                </a:lnTo>
                <a:lnTo>
                  <a:pt x="1002629" y="7896"/>
                </a:lnTo>
                <a:lnTo>
                  <a:pt x="1002629" y="0"/>
                </a:lnTo>
                <a:lnTo>
                  <a:pt x="6731921" y="0"/>
                </a:lnTo>
                <a:lnTo>
                  <a:pt x="6731921" y="6914147"/>
                </a:lnTo>
                <a:lnTo>
                  <a:pt x="1890586" y="69141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C652F82-0CE4-8B35-EF46-3CAC76CA94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362"/>
          <a:stretch/>
        </p:blipFill>
        <p:spPr>
          <a:xfrm>
            <a:off x="11508225" y="6362365"/>
            <a:ext cx="699818" cy="4172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7AD4EB-32B2-79BC-19BB-5BEB6BD37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02" y="350921"/>
            <a:ext cx="3932237" cy="2552700"/>
          </a:xfrm>
        </p:spPr>
        <p:txBody>
          <a:bodyPr anchor="b"/>
          <a:lstStyle>
            <a:lvl1pPr marL="7938" indent="0">
              <a:tabLst/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1C8F6-F181-2E2A-19EA-AAB000476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0703" y="3086100"/>
            <a:ext cx="3932237" cy="3162300"/>
          </a:xfrm>
        </p:spPr>
        <p:txBody>
          <a:bodyPr tIns="0" bIns="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7B5BA6-170D-5357-4090-E12E6DD59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5DD335-A490-2DF2-98FB-3842F7B89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61B9DE-1F2C-F700-AC72-F78DBCED1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Media Placeholder 11">
            <a:extLst>
              <a:ext uri="{FF2B5EF4-FFF2-40B4-BE49-F238E27FC236}">
                <a16:creationId xmlns:a16="http://schemas.microsoft.com/office/drawing/2014/main" id="{72368BAF-E2B0-0651-7EFC-1AFE29597848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4738947" y="1462169"/>
            <a:ext cx="6993179" cy="3933663"/>
          </a:xfr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127000" marR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12700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a video</a:t>
            </a:r>
          </a:p>
          <a:p>
            <a:pPr marL="12700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3CD348E6-639C-53EE-3364-3C2BB5FE87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76146" y="6472746"/>
            <a:ext cx="873673" cy="180975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731B5AF-A0B2-1597-BE97-DBADAFCB405B}"/>
              </a:ext>
            </a:extLst>
          </p:cNvPr>
          <p:cNvGrpSpPr/>
          <p:nvPr/>
        </p:nvGrpSpPr>
        <p:grpSpPr>
          <a:xfrm>
            <a:off x="4665049" y="5194296"/>
            <a:ext cx="274320" cy="274320"/>
            <a:chOff x="4595437" y="5283262"/>
            <a:chExt cx="274320" cy="27432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D8C39CA-1582-119A-1FD8-330AECB2067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68A6B4A-8E6E-2AFA-FFCE-78F63577831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B83326B-2409-4254-2B06-AA9E2D5B3CC4}"/>
              </a:ext>
            </a:extLst>
          </p:cNvPr>
          <p:cNvSpPr txBox="1"/>
          <p:nvPr/>
        </p:nvSpPr>
        <p:spPr>
          <a:xfrm>
            <a:off x="-318304" y="4155311"/>
            <a:ext cx="0" cy="0"/>
          </a:xfrm>
          <a:prstGeom prst="rect">
            <a:avLst/>
          </a:prstGeom>
          <a:noFill/>
        </p:spPr>
        <p:txBody>
          <a:bodyPr wrap="none" tIns="0" bIns="0" rtlCol="0">
            <a:noAutofit/>
          </a:bodyPr>
          <a:lstStyle/>
          <a:p>
            <a:pPr algn="l"/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91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 Full Si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29B0B3-F574-5A62-FCA7-8A47991D9566}"/>
              </a:ext>
            </a:extLst>
          </p:cNvPr>
          <p:cNvSpPr/>
          <p:nvPr/>
        </p:nvSpPr>
        <p:spPr>
          <a:xfrm>
            <a:off x="75674" y="88287"/>
            <a:ext cx="447741" cy="4351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58FFF0-4327-F9B7-11A1-9E0B14723436}"/>
              </a:ext>
            </a:extLst>
          </p:cNvPr>
          <p:cNvSpPr/>
          <p:nvPr/>
        </p:nvSpPr>
        <p:spPr>
          <a:xfrm>
            <a:off x="11713245" y="6380768"/>
            <a:ext cx="447741" cy="4351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4B50254-0E4F-3EA6-6048-4C6730E80A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2025246 w 12192000"/>
              <a:gd name="connsiteY0" fmla="*/ 6416304 h 6858000"/>
              <a:gd name="connsiteX1" fmla="*/ 12025246 w 12192000"/>
              <a:gd name="connsiteY1" fmla="*/ 6695660 h 6858000"/>
              <a:gd name="connsiteX2" fmla="*/ 11748937 w 12192000"/>
              <a:gd name="connsiteY2" fmla="*/ 6695660 h 6858000"/>
              <a:gd name="connsiteX3" fmla="*/ 11748937 w 12192000"/>
              <a:gd name="connsiteY3" fmla="*/ 6713948 h 6858000"/>
              <a:gd name="connsiteX4" fmla="*/ 12041545 w 12192000"/>
              <a:gd name="connsiteY4" fmla="*/ 6713948 h 6858000"/>
              <a:gd name="connsiteX5" fmla="*/ 12041545 w 12192000"/>
              <a:gd name="connsiteY5" fmla="*/ 6708912 h 6858000"/>
              <a:gd name="connsiteX6" fmla="*/ 12043534 w 12192000"/>
              <a:gd name="connsiteY6" fmla="*/ 6708912 h 6858000"/>
              <a:gd name="connsiteX7" fmla="*/ 12043534 w 12192000"/>
              <a:gd name="connsiteY7" fmla="*/ 6416304 h 6858000"/>
              <a:gd name="connsiteX8" fmla="*/ 153731 w 12192000"/>
              <a:gd name="connsiteY8" fmla="*/ 156127 h 6858000"/>
              <a:gd name="connsiteX9" fmla="*/ 153731 w 12192000"/>
              <a:gd name="connsiteY9" fmla="*/ 161163 h 6858000"/>
              <a:gd name="connsiteX10" fmla="*/ 151742 w 12192000"/>
              <a:gd name="connsiteY10" fmla="*/ 161163 h 6858000"/>
              <a:gd name="connsiteX11" fmla="*/ 151742 w 12192000"/>
              <a:gd name="connsiteY11" fmla="*/ 453771 h 6858000"/>
              <a:gd name="connsiteX12" fmla="*/ 170030 w 12192000"/>
              <a:gd name="connsiteY12" fmla="*/ 453771 h 6858000"/>
              <a:gd name="connsiteX13" fmla="*/ 170030 w 12192000"/>
              <a:gd name="connsiteY13" fmla="*/ 174415 h 6858000"/>
              <a:gd name="connsiteX14" fmla="*/ 446339 w 12192000"/>
              <a:gd name="connsiteY14" fmla="*/ 174415 h 6858000"/>
              <a:gd name="connsiteX15" fmla="*/ 446339 w 12192000"/>
              <a:gd name="connsiteY15" fmla="*/ 156127 h 6858000"/>
              <a:gd name="connsiteX16" fmla="*/ 0 w 12192000"/>
              <a:gd name="connsiteY16" fmla="*/ 0 h 6858000"/>
              <a:gd name="connsiteX17" fmla="*/ 12192000 w 12192000"/>
              <a:gd name="connsiteY17" fmla="*/ 0 h 6858000"/>
              <a:gd name="connsiteX18" fmla="*/ 12192000 w 12192000"/>
              <a:gd name="connsiteY18" fmla="*/ 6858000 h 6858000"/>
              <a:gd name="connsiteX19" fmla="*/ 0 w 12192000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2000" h="6858000">
                <a:moveTo>
                  <a:pt x="12025246" y="6416304"/>
                </a:moveTo>
                <a:lnTo>
                  <a:pt x="12025246" y="6695660"/>
                </a:lnTo>
                <a:lnTo>
                  <a:pt x="11748937" y="6695660"/>
                </a:lnTo>
                <a:lnTo>
                  <a:pt x="11748937" y="6713948"/>
                </a:lnTo>
                <a:lnTo>
                  <a:pt x="12041545" y="6713948"/>
                </a:lnTo>
                <a:lnTo>
                  <a:pt x="12041545" y="6708912"/>
                </a:lnTo>
                <a:lnTo>
                  <a:pt x="12043534" y="6708912"/>
                </a:lnTo>
                <a:lnTo>
                  <a:pt x="12043534" y="6416304"/>
                </a:lnTo>
                <a:close/>
                <a:moveTo>
                  <a:pt x="153731" y="156127"/>
                </a:moveTo>
                <a:lnTo>
                  <a:pt x="153731" y="161163"/>
                </a:lnTo>
                <a:lnTo>
                  <a:pt x="151742" y="161163"/>
                </a:lnTo>
                <a:lnTo>
                  <a:pt x="151742" y="453771"/>
                </a:lnTo>
                <a:lnTo>
                  <a:pt x="170030" y="453771"/>
                </a:lnTo>
                <a:lnTo>
                  <a:pt x="170030" y="174415"/>
                </a:lnTo>
                <a:lnTo>
                  <a:pt x="446339" y="174415"/>
                </a:lnTo>
                <a:lnTo>
                  <a:pt x="446339" y="15612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12700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42F728F4-99D3-F2C6-8C32-618E478730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262" t="5509" r="-550" b="66239"/>
          <a:stretch/>
        </p:blipFill>
        <p:spPr>
          <a:xfrm>
            <a:off x="-16043" y="4876214"/>
            <a:ext cx="5254350" cy="19817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7AD4EB-32B2-79BC-19BB-5BEB6BD37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02" y="948279"/>
            <a:ext cx="11278498" cy="2377028"/>
          </a:xfrm>
        </p:spPr>
        <p:txBody>
          <a:bodyPr anchor="b"/>
          <a:lstStyle>
            <a:lvl1pPr marL="7938" indent="0" algn="ctr">
              <a:tabLst/>
              <a:defRPr sz="440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1C8F6-F181-2E2A-19EA-AAB000476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0703" y="3537494"/>
            <a:ext cx="11278498" cy="2439474"/>
          </a:xfrm>
        </p:spPr>
        <p:txBody>
          <a:bodyPr tIns="0" bIns="0"/>
          <a:lstStyle>
            <a:lvl1pPr marL="0" indent="0" algn="ctr">
              <a:buNone/>
              <a:defRPr sz="240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240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deo Full Si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FB16997C-9471-2284-75D1-F004A3B94802}"/>
              </a:ext>
            </a:extLst>
          </p:cNvPr>
          <p:cNvSpPr/>
          <p:nvPr/>
        </p:nvSpPr>
        <p:spPr>
          <a:xfrm>
            <a:off x="75674" y="88287"/>
            <a:ext cx="447741" cy="4351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79C5607-778B-F465-136E-247E4EE1507B}"/>
              </a:ext>
            </a:extLst>
          </p:cNvPr>
          <p:cNvSpPr/>
          <p:nvPr/>
        </p:nvSpPr>
        <p:spPr>
          <a:xfrm>
            <a:off x="11713245" y="6380768"/>
            <a:ext cx="447741" cy="4351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Media Placeholder 60">
            <a:extLst>
              <a:ext uri="{FF2B5EF4-FFF2-40B4-BE49-F238E27FC236}">
                <a16:creationId xmlns:a16="http://schemas.microsoft.com/office/drawing/2014/main" id="{53951501-276A-E2D4-1AF5-7FC85A4BA60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2025246 w 12192000"/>
              <a:gd name="connsiteY0" fmla="*/ 6416304 h 6858000"/>
              <a:gd name="connsiteX1" fmla="*/ 12025246 w 12192000"/>
              <a:gd name="connsiteY1" fmla="*/ 6695660 h 6858000"/>
              <a:gd name="connsiteX2" fmla="*/ 11748937 w 12192000"/>
              <a:gd name="connsiteY2" fmla="*/ 6695660 h 6858000"/>
              <a:gd name="connsiteX3" fmla="*/ 11748937 w 12192000"/>
              <a:gd name="connsiteY3" fmla="*/ 6713948 h 6858000"/>
              <a:gd name="connsiteX4" fmla="*/ 12041545 w 12192000"/>
              <a:gd name="connsiteY4" fmla="*/ 6713948 h 6858000"/>
              <a:gd name="connsiteX5" fmla="*/ 12041545 w 12192000"/>
              <a:gd name="connsiteY5" fmla="*/ 6708912 h 6858000"/>
              <a:gd name="connsiteX6" fmla="*/ 12043534 w 12192000"/>
              <a:gd name="connsiteY6" fmla="*/ 6708912 h 6858000"/>
              <a:gd name="connsiteX7" fmla="*/ 12043534 w 12192000"/>
              <a:gd name="connsiteY7" fmla="*/ 6416304 h 6858000"/>
              <a:gd name="connsiteX8" fmla="*/ 153731 w 12192000"/>
              <a:gd name="connsiteY8" fmla="*/ 156127 h 6858000"/>
              <a:gd name="connsiteX9" fmla="*/ 153731 w 12192000"/>
              <a:gd name="connsiteY9" fmla="*/ 161163 h 6858000"/>
              <a:gd name="connsiteX10" fmla="*/ 151742 w 12192000"/>
              <a:gd name="connsiteY10" fmla="*/ 161163 h 6858000"/>
              <a:gd name="connsiteX11" fmla="*/ 151742 w 12192000"/>
              <a:gd name="connsiteY11" fmla="*/ 453771 h 6858000"/>
              <a:gd name="connsiteX12" fmla="*/ 170030 w 12192000"/>
              <a:gd name="connsiteY12" fmla="*/ 453771 h 6858000"/>
              <a:gd name="connsiteX13" fmla="*/ 170030 w 12192000"/>
              <a:gd name="connsiteY13" fmla="*/ 174415 h 6858000"/>
              <a:gd name="connsiteX14" fmla="*/ 446339 w 12192000"/>
              <a:gd name="connsiteY14" fmla="*/ 174415 h 6858000"/>
              <a:gd name="connsiteX15" fmla="*/ 446339 w 12192000"/>
              <a:gd name="connsiteY15" fmla="*/ 156127 h 6858000"/>
              <a:gd name="connsiteX16" fmla="*/ 0 w 12192000"/>
              <a:gd name="connsiteY16" fmla="*/ 0 h 6858000"/>
              <a:gd name="connsiteX17" fmla="*/ 12192000 w 12192000"/>
              <a:gd name="connsiteY17" fmla="*/ 0 h 6858000"/>
              <a:gd name="connsiteX18" fmla="*/ 12192000 w 12192000"/>
              <a:gd name="connsiteY18" fmla="*/ 6858000 h 6858000"/>
              <a:gd name="connsiteX19" fmla="*/ 0 w 12192000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2000" h="6858000">
                <a:moveTo>
                  <a:pt x="12025246" y="6416304"/>
                </a:moveTo>
                <a:lnTo>
                  <a:pt x="12025246" y="6695660"/>
                </a:lnTo>
                <a:lnTo>
                  <a:pt x="11748937" y="6695660"/>
                </a:lnTo>
                <a:lnTo>
                  <a:pt x="11748937" y="6713948"/>
                </a:lnTo>
                <a:lnTo>
                  <a:pt x="12041545" y="6713948"/>
                </a:lnTo>
                <a:lnTo>
                  <a:pt x="12041545" y="6708912"/>
                </a:lnTo>
                <a:lnTo>
                  <a:pt x="12043534" y="6708912"/>
                </a:lnTo>
                <a:lnTo>
                  <a:pt x="12043534" y="6416304"/>
                </a:lnTo>
                <a:close/>
                <a:moveTo>
                  <a:pt x="153731" y="156127"/>
                </a:moveTo>
                <a:lnTo>
                  <a:pt x="153731" y="161163"/>
                </a:lnTo>
                <a:lnTo>
                  <a:pt x="151742" y="161163"/>
                </a:lnTo>
                <a:lnTo>
                  <a:pt x="151742" y="453771"/>
                </a:lnTo>
                <a:lnTo>
                  <a:pt x="170030" y="453771"/>
                </a:lnTo>
                <a:lnTo>
                  <a:pt x="170030" y="174415"/>
                </a:lnTo>
                <a:lnTo>
                  <a:pt x="446339" y="174415"/>
                </a:lnTo>
                <a:lnTo>
                  <a:pt x="446339" y="15612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12700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media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42F728F4-99D3-F2C6-8C32-618E478730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262" t="5509" r="-550" b="66239"/>
          <a:stretch/>
        </p:blipFill>
        <p:spPr>
          <a:xfrm>
            <a:off x="-16043" y="4876214"/>
            <a:ext cx="5254350" cy="1981786"/>
          </a:xfrm>
          <a:prstGeom prst="rect">
            <a:avLst/>
          </a:prstGeom>
        </p:spPr>
      </p:pic>
      <p:sp>
        <p:nvSpPr>
          <p:cNvPr id="64" name="Title 1">
            <a:extLst>
              <a:ext uri="{FF2B5EF4-FFF2-40B4-BE49-F238E27FC236}">
                <a16:creationId xmlns:a16="http://schemas.microsoft.com/office/drawing/2014/main" id="{65FA3CC0-5605-EB86-99CD-25F8C7E5A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02" y="948279"/>
            <a:ext cx="11278498" cy="2377028"/>
          </a:xfrm>
        </p:spPr>
        <p:txBody>
          <a:bodyPr anchor="b"/>
          <a:lstStyle>
            <a:lvl1pPr marL="7938" indent="0" algn="ctr">
              <a:tabLst/>
              <a:defRPr sz="440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5" name="Text Placeholder 3">
            <a:extLst>
              <a:ext uri="{FF2B5EF4-FFF2-40B4-BE49-F238E27FC236}">
                <a16:creationId xmlns:a16="http://schemas.microsoft.com/office/drawing/2014/main" id="{A92B75E0-A516-D654-881C-6918440894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0703" y="3537494"/>
            <a:ext cx="11278498" cy="2439474"/>
          </a:xfrm>
        </p:spPr>
        <p:txBody>
          <a:bodyPr tIns="0" bIns="0"/>
          <a:lstStyle>
            <a:lvl1pPr marL="0" indent="0" algn="ctr">
              <a:buNone/>
              <a:defRPr sz="240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634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phic 27">
            <a:extLst>
              <a:ext uri="{FF2B5EF4-FFF2-40B4-BE49-F238E27FC236}">
                <a16:creationId xmlns:a16="http://schemas.microsoft.com/office/drawing/2014/main" id="{15539159-F8F0-6990-B931-365696357A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509" r="8982" b="17427"/>
          <a:stretch/>
        </p:blipFill>
        <p:spPr>
          <a:xfrm>
            <a:off x="5241073" y="0"/>
            <a:ext cx="6950927" cy="685800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32DC6649-EACA-F1D4-4A8F-39079C13D18E}"/>
              </a:ext>
            </a:extLst>
          </p:cNvPr>
          <p:cNvGrpSpPr/>
          <p:nvPr/>
        </p:nvGrpSpPr>
        <p:grpSpPr>
          <a:xfrm>
            <a:off x="4308397" y="2603610"/>
            <a:ext cx="274320" cy="274320"/>
            <a:chOff x="4595437" y="5283262"/>
            <a:chExt cx="274320" cy="27432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298D5E6-70A8-559E-6FFF-2E3377F964B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D8B31D2-5509-3BEA-DDC5-DA9ACD2A2338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0AB4C62-0B84-0F63-D907-95C2CE7972C7}"/>
              </a:ext>
            </a:extLst>
          </p:cNvPr>
          <p:cNvGrpSpPr/>
          <p:nvPr/>
        </p:nvGrpSpPr>
        <p:grpSpPr>
          <a:xfrm rot="10800000">
            <a:off x="7558410" y="1953877"/>
            <a:ext cx="274320" cy="274320"/>
            <a:chOff x="4595437" y="5283262"/>
            <a:chExt cx="274320" cy="27432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23C144E-2341-C831-EE65-4C82FC01FC1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1FC10F7-8A28-85E5-0121-42C52EC7EA3F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EA44D13-4288-CA0D-36BA-F2F22B61B6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9785" y="3304410"/>
            <a:ext cx="2291654" cy="316230"/>
          </a:xfrm>
        </p:spPr>
        <p:txBody>
          <a:bodyPr tIns="0" bIns="0" anchor="b"/>
          <a:lstStyle>
            <a:lvl1pPr marL="4763" indent="0">
              <a:buNone/>
              <a:tabLst/>
              <a:defRPr sz="2000" b="0" i="0">
                <a:solidFill>
                  <a:schemeClr val="bg1"/>
                </a:solidFill>
                <a:latin typeface="Lexend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First Last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90A49F4-1805-4392-3C20-ABD88DEBB7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79785" y="3655193"/>
            <a:ext cx="2291654" cy="246487"/>
          </a:xfrm>
        </p:spPr>
        <p:txBody>
          <a:bodyPr tIns="0" bIns="0"/>
          <a:lstStyle>
            <a:lvl1pPr marL="4763" indent="0">
              <a:buNone/>
              <a:tabLst/>
              <a:defRPr sz="1600" b="0" i="0">
                <a:solidFill>
                  <a:schemeClr val="tx2">
                    <a:lumMod val="40000"/>
                    <a:lumOff val="60000"/>
                  </a:schemeClr>
                </a:solidFill>
                <a:latin typeface="Lexend Light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Regional Sales Director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2E48BBFB-8AF6-9DDC-C8E5-E6D8DBF1B4A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79785" y="4009397"/>
            <a:ext cx="2291654" cy="316230"/>
          </a:xfrm>
        </p:spPr>
        <p:txBody>
          <a:bodyPr tIns="0" bIns="0" anchor="b"/>
          <a:lstStyle>
            <a:lvl1pPr marL="4763" indent="0">
              <a:buNone/>
              <a:tabLst/>
              <a:defRPr sz="1600" b="0" i="0">
                <a:solidFill>
                  <a:schemeClr val="bg2"/>
                </a:solidFill>
                <a:latin typeface="Lexend Light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firstlast@benecon.com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D16631CE-CA58-C5F2-E7E9-EB4207B171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9785" y="4398864"/>
            <a:ext cx="2291654" cy="316230"/>
          </a:xfrm>
        </p:spPr>
        <p:txBody>
          <a:bodyPr tIns="0" bIns="0" anchor="t"/>
          <a:lstStyle>
            <a:lvl1pPr marL="4763" indent="0">
              <a:buNone/>
              <a:tabLst/>
              <a:defRPr sz="1600" b="0" i="0">
                <a:solidFill>
                  <a:schemeClr val="bg2"/>
                </a:solidFill>
                <a:latin typeface="Lexend Light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555-555-5555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BCADD0C-D31E-C283-3C9E-64631EFE227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40195" y="3216634"/>
            <a:ext cx="1560302" cy="1560302"/>
          </a:xfrm>
          <a:custGeom>
            <a:avLst/>
            <a:gdLst>
              <a:gd name="connsiteX0" fmla="*/ 968441 w 1936882"/>
              <a:gd name="connsiteY0" fmla="*/ 0 h 1936882"/>
              <a:gd name="connsiteX1" fmla="*/ 1936882 w 1936882"/>
              <a:gd name="connsiteY1" fmla="*/ 968441 h 1936882"/>
              <a:gd name="connsiteX2" fmla="*/ 968441 w 1936882"/>
              <a:gd name="connsiteY2" fmla="*/ 1936882 h 1936882"/>
              <a:gd name="connsiteX3" fmla="*/ 0 w 1936882"/>
              <a:gd name="connsiteY3" fmla="*/ 968441 h 1936882"/>
              <a:gd name="connsiteX4" fmla="*/ 968441 w 1936882"/>
              <a:gd name="connsiteY4" fmla="*/ 0 h 193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6882" h="1936882">
                <a:moveTo>
                  <a:pt x="968441" y="0"/>
                </a:moveTo>
                <a:cubicBezTo>
                  <a:pt x="1503296" y="0"/>
                  <a:pt x="1936882" y="433586"/>
                  <a:pt x="1936882" y="968441"/>
                </a:cubicBezTo>
                <a:cubicBezTo>
                  <a:pt x="1936882" y="1503296"/>
                  <a:pt x="1503296" y="1936882"/>
                  <a:pt x="968441" y="1936882"/>
                </a:cubicBezTo>
                <a:cubicBezTo>
                  <a:pt x="433586" y="1936882"/>
                  <a:pt x="0" y="1503296"/>
                  <a:pt x="0" y="968441"/>
                </a:cubicBezTo>
                <a:cubicBezTo>
                  <a:pt x="0" y="433586"/>
                  <a:pt x="433586" y="0"/>
                  <a:pt x="968441" y="0"/>
                </a:cubicBez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marL="127000" indent="0" algn="l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35B308B-6221-71F6-51EF-F6596987D734}"/>
              </a:ext>
            </a:extLst>
          </p:cNvPr>
          <p:cNvSpPr txBox="1"/>
          <p:nvPr/>
        </p:nvSpPr>
        <p:spPr>
          <a:xfrm>
            <a:off x="4283107" y="1929503"/>
            <a:ext cx="35974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0" i="0" dirty="0">
                <a:solidFill>
                  <a:schemeClr val="bg2"/>
                </a:solidFill>
                <a:latin typeface="Lexend" pitchFamily="2" charset="77"/>
              </a:rPr>
              <a:t>Thank you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6F1FF64-196E-AEEC-80FE-4A7CB9A881F7}"/>
              </a:ext>
            </a:extLst>
          </p:cNvPr>
          <p:cNvSpPr txBox="1"/>
          <p:nvPr/>
        </p:nvSpPr>
        <p:spPr>
          <a:xfrm>
            <a:off x="1789814" y="6379538"/>
            <a:ext cx="8612373" cy="425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information in this presentation is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related to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unique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group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purchasing approach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of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Benecon </a:t>
            </a:r>
            <a:r>
              <a:rPr lang="en-US" sz="500" kern="0" spc="-1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Group, LLC.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This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approach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consists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of risk sharing models and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mathematical formulas that Benecon considers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proprietary intellectual</a:t>
            </a:r>
            <a:r>
              <a:rPr lang="en-US" sz="500" kern="0" spc="6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property.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By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reviewing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this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presentation,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it is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understood that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holder of this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information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shall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keep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all ideas and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concepts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 strict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confidence. Without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prior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written consent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of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Benecon,</a:t>
            </a:r>
            <a:r>
              <a:rPr lang="en-US" sz="500" kern="0" spc="-1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no one shall </a:t>
            </a:r>
            <a:r>
              <a:rPr lang="en-US" sz="500" kern="0" spc="-2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copy,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reproduce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or disclose in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any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manner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any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of the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contents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 this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presentation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 any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third</a:t>
            </a:r>
            <a:r>
              <a:rPr lang="en-US" sz="500" kern="0" spc="2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parties.</a:t>
            </a:r>
            <a:endParaRPr lang="en-US" sz="5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en-US" sz="5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0959F9-B881-78A0-82CA-C902827260A4}"/>
              </a:ext>
            </a:extLst>
          </p:cNvPr>
          <p:cNvSpPr txBox="1"/>
          <p:nvPr userDrawn="1"/>
        </p:nvSpPr>
        <p:spPr>
          <a:xfrm>
            <a:off x="2670132" y="5233070"/>
            <a:ext cx="6851736" cy="900900"/>
          </a:xfrm>
          <a:prstGeom prst="rect">
            <a:avLst/>
          </a:prstGeom>
          <a:noFill/>
        </p:spPr>
        <p:txBody>
          <a:bodyPr wrap="square" tIns="0" bIns="0" rtlCol="0">
            <a:noAutofit/>
          </a:bodyPr>
          <a:lstStyle/>
          <a:p>
            <a:pPr algn="ctr"/>
            <a:r>
              <a:rPr lang="en-US" sz="2400" dirty="0">
                <a:solidFill>
                  <a:schemeClr val="bg2"/>
                </a:solidFill>
              </a:rPr>
              <a:t>info@benecon.com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6E3788A-C258-176A-8654-D43C05E116A5}"/>
              </a:ext>
            </a:extLst>
          </p:cNvPr>
          <p:cNvGrpSpPr/>
          <p:nvPr userDrawn="1"/>
        </p:nvGrpSpPr>
        <p:grpSpPr>
          <a:xfrm>
            <a:off x="3997627" y="1175210"/>
            <a:ext cx="4196745" cy="435305"/>
            <a:chOff x="3842069" y="852302"/>
            <a:chExt cx="4196745" cy="435305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E5E2306D-9D62-5730-7811-45CB42BA7B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842069" y="852302"/>
              <a:ext cx="1659223" cy="343696"/>
            </a:xfrm>
            <a:prstGeom prst="rect">
              <a:avLst/>
            </a:prstGeom>
          </p:spPr>
        </p:pic>
        <p:pic>
          <p:nvPicPr>
            <p:cNvPr id="13" name="Picture 12" descr="A black background with white text&#10;&#10;Description automatically generated">
              <a:extLst>
                <a:ext uri="{FF2B5EF4-FFF2-40B4-BE49-F238E27FC236}">
                  <a16:creationId xmlns:a16="http://schemas.microsoft.com/office/drawing/2014/main" id="{66933CBD-57FD-0815-DAD5-077147FF9E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30" t="43011" r="14165" b="43224"/>
            <a:stretch/>
          </p:blipFill>
          <p:spPr>
            <a:xfrm>
              <a:off x="5790194" y="855930"/>
              <a:ext cx="2248620" cy="4316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244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End Slide - Generi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B85BE80-E4A8-D184-4CDA-4AC7BA553D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43924"/>
            <a:ext cx="9144000" cy="68788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1186577-8893-1B2F-97E8-70C26DD67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83428" y="1283619"/>
            <a:ext cx="1825145" cy="378066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15539159-F8F0-6990-B931-365696357A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5509" r="8982" b="17427"/>
          <a:stretch/>
        </p:blipFill>
        <p:spPr>
          <a:xfrm>
            <a:off x="5241073" y="0"/>
            <a:ext cx="6950927" cy="685800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32DC6649-EACA-F1D4-4A8F-39079C13D18E}"/>
              </a:ext>
            </a:extLst>
          </p:cNvPr>
          <p:cNvGrpSpPr/>
          <p:nvPr/>
        </p:nvGrpSpPr>
        <p:grpSpPr>
          <a:xfrm>
            <a:off x="4308397" y="3129310"/>
            <a:ext cx="274320" cy="274320"/>
            <a:chOff x="4595437" y="5283262"/>
            <a:chExt cx="274320" cy="27432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298D5E6-70A8-559E-6FFF-2E3377F964B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D8B31D2-5509-3BEA-DDC5-DA9ACD2A2338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0AB4C62-0B84-0F63-D907-95C2CE7972C7}"/>
              </a:ext>
            </a:extLst>
          </p:cNvPr>
          <p:cNvGrpSpPr/>
          <p:nvPr/>
        </p:nvGrpSpPr>
        <p:grpSpPr>
          <a:xfrm rot="10800000">
            <a:off x="7558410" y="2479577"/>
            <a:ext cx="274320" cy="274320"/>
            <a:chOff x="4595437" y="5283262"/>
            <a:chExt cx="274320" cy="27432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23C144E-2341-C831-EE65-4C82FC01FC1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1FC10F7-8A28-85E5-0121-42C52EC7EA3F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5922EAE-2C5D-1238-79B8-1C7EDA105D98}"/>
              </a:ext>
            </a:extLst>
          </p:cNvPr>
          <p:cNvSpPr txBox="1"/>
          <p:nvPr/>
        </p:nvSpPr>
        <p:spPr>
          <a:xfrm>
            <a:off x="4283107" y="2433886"/>
            <a:ext cx="35974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0" i="0" dirty="0">
                <a:solidFill>
                  <a:schemeClr val="bg2"/>
                </a:solidFill>
                <a:latin typeface="Lexend" pitchFamily="2" charset="77"/>
              </a:rPr>
              <a:t>Thank you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A7BA4F1-BFED-D572-D33A-AAC08EC2AFE9}"/>
              </a:ext>
            </a:extLst>
          </p:cNvPr>
          <p:cNvGrpSpPr/>
          <p:nvPr/>
        </p:nvGrpSpPr>
        <p:grpSpPr>
          <a:xfrm>
            <a:off x="2132618" y="4905440"/>
            <a:ext cx="7699949" cy="407391"/>
            <a:chOff x="2169041" y="4905440"/>
            <a:chExt cx="7699949" cy="40739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164B75D-BDCE-4228-16FC-31D3908D7E28}"/>
                </a:ext>
              </a:extLst>
            </p:cNvPr>
            <p:cNvSpPr txBox="1"/>
            <p:nvPr/>
          </p:nvSpPr>
          <p:spPr>
            <a:xfrm>
              <a:off x="2169041" y="4905440"/>
              <a:ext cx="42585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0" i="0" dirty="0">
                  <a:solidFill>
                    <a:schemeClr val="bg2"/>
                  </a:solidFill>
                  <a:latin typeface="Lexend Light" pitchFamily="2" charset="77"/>
                </a:rPr>
                <a:t>Please visit us at</a:t>
              </a:r>
            </a:p>
          </p:txBody>
        </p:sp>
        <p:sp>
          <p:nvSpPr>
            <p:cNvPr id="17" name="TextBox 16">
              <a:hlinkClick r:id="rId6"/>
              <a:extLst>
                <a:ext uri="{FF2B5EF4-FFF2-40B4-BE49-F238E27FC236}">
                  <a16:creationId xmlns:a16="http://schemas.microsoft.com/office/drawing/2014/main" id="{996C7C59-4EE3-964D-73E0-2544B68B7724}"/>
                </a:ext>
              </a:extLst>
            </p:cNvPr>
            <p:cNvSpPr txBox="1"/>
            <p:nvPr/>
          </p:nvSpPr>
          <p:spPr>
            <a:xfrm>
              <a:off x="6335436" y="4912721"/>
              <a:ext cx="35335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b="0" i="0" u="none" dirty="0">
                  <a:solidFill>
                    <a:schemeClr val="bg2"/>
                  </a:solidFill>
                  <a:latin typeface="+mn-lt"/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benecon.com</a:t>
              </a:r>
              <a:endParaRPr lang="en-US" sz="2000" b="0" i="0" u="none" dirty="0">
                <a:solidFill>
                  <a:schemeClr val="bg2"/>
                </a:solidFill>
                <a:latin typeface="+mn-lt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DA33C7C-D679-A14E-A592-D1CABFECD47A}"/>
              </a:ext>
            </a:extLst>
          </p:cNvPr>
          <p:cNvSpPr txBox="1"/>
          <p:nvPr/>
        </p:nvSpPr>
        <p:spPr>
          <a:xfrm>
            <a:off x="1789814" y="6379538"/>
            <a:ext cx="8612373" cy="425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information in this presentation is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related to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unique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group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purchasing approach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of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Benecon </a:t>
            </a:r>
            <a:r>
              <a:rPr lang="en-US" sz="500" kern="0" spc="-1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Group, LLC.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This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approach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consists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of risk sharing models and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mathematical formulas that Benecon considers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proprietary intellectual</a:t>
            </a:r>
            <a:r>
              <a:rPr lang="en-US" sz="500" kern="0" spc="6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property.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By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reviewing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this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presentation,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it is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understood that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holder of this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information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shall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keep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all ideas and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concepts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 strict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confidence. Without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prior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written consent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of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Benecon,</a:t>
            </a:r>
            <a:r>
              <a:rPr lang="en-US" sz="500" kern="0" spc="-1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no one shall </a:t>
            </a:r>
            <a:r>
              <a:rPr lang="en-US" sz="500" kern="0" spc="-2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copy,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reproduce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or disclose in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any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manner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any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of the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contents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 this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presentation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 any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third</a:t>
            </a:r>
            <a:r>
              <a:rPr lang="en-US" sz="500" kern="0" spc="2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parties.</a:t>
            </a:r>
            <a:endParaRPr lang="en-US" sz="5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en-US" sz="5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25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B8B4D-9F68-0799-037E-2FF318B5A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4A72CE-A7A1-58CD-B46B-EDEA4F4A64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8724" y="1678066"/>
            <a:ext cx="11276076" cy="4506165"/>
          </a:xfrm>
        </p:spPr>
        <p:txBody>
          <a:bodyPr vert="eaVert" lIns="0" tIns="0" rIns="0" bIns="0"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E4087-C185-30C9-610E-738E32677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71DC8-608E-FA8D-2236-AD511729A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D7F8E7-4981-355D-6550-CD36C8485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6161988-2054-2179-56A3-4D93C95C5CDF}"/>
              </a:ext>
            </a:extLst>
          </p:cNvPr>
          <p:cNvGrpSpPr/>
          <p:nvPr/>
        </p:nvGrpSpPr>
        <p:grpSpPr>
          <a:xfrm rot="16200000">
            <a:off x="394013" y="1377731"/>
            <a:ext cx="294265" cy="274320"/>
            <a:chOff x="5244047" y="568712"/>
            <a:chExt cx="274320" cy="27432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B5BD810-C86E-CB84-94D8-3C5559B894BF}"/>
                </a:ext>
              </a:extLst>
            </p:cNvPr>
            <p:cNvCxnSpPr>
              <a:cxnSpLocks/>
            </p:cNvCxnSpPr>
            <p:nvPr/>
          </p:nvCxnSpPr>
          <p:spPr>
            <a:xfrm>
              <a:off x="5244047" y="568712"/>
              <a:ext cx="274320" cy="0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E4E4602-A2F9-320C-B06C-F676683B19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44047" y="568712"/>
              <a:ext cx="0" cy="274320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6504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167FA0-EF32-8818-B0DD-05315EA0AC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0CD9EE-CD68-9E4E-F015-1D8816F331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148C4-23B9-B804-855D-E4DAD986C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B3FC9-CF49-3C5F-40AC-8C68D29FD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AD5DA-B3AC-BAE4-40FD-99CD06ECB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04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CB59F96D-A17C-AC4E-5D9D-83A2D73D33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88850" y="2847519"/>
            <a:ext cx="5614299" cy="116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1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DB5E9-20C1-E274-ABAA-89408DEB15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01500"/>
            <a:ext cx="9144000" cy="2387600"/>
          </a:xfrm>
        </p:spPr>
        <p:txBody>
          <a:bodyPr anchor="b">
            <a:normAutofit/>
          </a:bodyPr>
          <a:lstStyle>
            <a:lvl1pPr marL="7938" indent="0" algn="l">
              <a:tabLst/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85BE80-E4A8-D184-4CDA-4AC7BA553D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14987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1186577-8893-1B2F-97E8-70C26DD67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288" y="705383"/>
            <a:ext cx="2054520" cy="425579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15539159-F8F0-6990-B931-365696357A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5509" r="8982" b="17427"/>
          <a:stretch/>
        </p:blipFill>
        <p:spPr>
          <a:xfrm>
            <a:off x="5241073" y="0"/>
            <a:ext cx="6950927" cy="685800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32DC6649-EACA-F1D4-4A8F-39079C13D18E}"/>
              </a:ext>
            </a:extLst>
          </p:cNvPr>
          <p:cNvGrpSpPr/>
          <p:nvPr/>
        </p:nvGrpSpPr>
        <p:grpSpPr>
          <a:xfrm>
            <a:off x="1380898" y="3651950"/>
            <a:ext cx="274320" cy="274320"/>
            <a:chOff x="4595437" y="5283262"/>
            <a:chExt cx="274320" cy="27432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298D5E6-70A8-559E-6FFF-2E3377F964B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D8B31D2-5509-3BEA-DDC5-DA9ACD2A2338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365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38041297-1DA7-C6F0-8133-F4CD9C47AB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509" r="8982" b="17427"/>
          <a:stretch/>
        </p:blipFill>
        <p:spPr>
          <a:xfrm>
            <a:off x="5241073" y="0"/>
            <a:ext cx="6950927" cy="6858000"/>
          </a:xfrm>
          <a:prstGeom prst="rect">
            <a:avLst/>
          </a:prstGeom>
        </p:spPr>
      </p:pic>
      <p:sp>
        <p:nvSpPr>
          <p:cNvPr id="20" name="Freeform 19">
            <a:extLst>
              <a:ext uri="{FF2B5EF4-FFF2-40B4-BE49-F238E27FC236}">
                <a16:creationId xmlns:a16="http://schemas.microsoft.com/office/drawing/2014/main" id="{58CA727D-6B1F-F835-1A54-DAF3A08D5B66}"/>
              </a:ext>
            </a:extLst>
          </p:cNvPr>
          <p:cNvSpPr/>
          <p:nvPr/>
        </p:nvSpPr>
        <p:spPr>
          <a:xfrm rot="10800000">
            <a:off x="-8023" y="-16042"/>
            <a:ext cx="10804360" cy="6938210"/>
          </a:xfrm>
          <a:custGeom>
            <a:avLst/>
            <a:gdLst>
              <a:gd name="connsiteX0" fmla="*/ 1890586 w 6731921"/>
              <a:gd name="connsiteY0" fmla="*/ 6914148 h 6914148"/>
              <a:gd name="connsiteX1" fmla="*/ 0 w 6731921"/>
              <a:gd name="connsiteY1" fmla="*/ 6914148 h 6914148"/>
              <a:gd name="connsiteX2" fmla="*/ 1001614 w 6731921"/>
              <a:gd name="connsiteY2" fmla="*/ 1 h 6914148"/>
              <a:gd name="connsiteX3" fmla="*/ 1002629 w 6731921"/>
              <a:gd name="connsiteY3" fmla="*/ 7896 h 6914148"/>
              <a:gd name="connsiteX4" fmla="*/ 1002629 w 6731921"/>
              <a:gd name="connsiteY4" fmla="*/ 0 h 6914148"/>
              <a:gd name="connsiteX5" fmla="*/ 6731921 w 6731921"/>
              <a:gd name="connsiteY5" fmla="*/ 0 h 6914148"/>
              <a:gd name="connsiteX6" fmla="*/ 6731921 w 6731921"/>
              <a:gd name="connsiteY6" fmla="*/ 6914147 h 6914148"/>
              <a:gd name="connsiteX7" fmla="*/ 1890586 w 6731921"/>
              <a:gd name="connsiteY7" fmla="*/ 6914147 h 6914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31921" h="6914148">
                <a:moveTo>
                  <a:pt x="1890586" y="6914148"/>
                </a:moveTo>
                <a:lnTo>
                  <a:pt x="0" y="6914148"/>
                </a:lnTo>
                <a:lnTo>
                  <a:pt x="1001614" y="1"/>
                </a:lnTo>
                <a:lnTo>
                  <a:pt x="1002629" y="7896"/>
                </a:lnTo>
                <a:lnTo>
                  <a:pt x="1002629" y="0"/>
                </a:lnTo>
                <a:lnTo>
                  <a:pt x="6731921" y="0"/>
                </a:lnTo>
                <a:lnTo>
                  <a:pt x="6731921" y="6914147"/>
                </a:lnTo>
                <a:lnTo>
                  <a:pt x="1890586" y="691414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0EC85669-9D6E-76A8-31FA-AFAB406766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96337" y="6424292"/>
            <a:ext cx="1203157" cy="2492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1805CF-9CC4-75F6-B930-81753A3C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43" y="1010654"/>
            <a:ext cx="8783052" cy="2999872"/>
          </a:xfrm>
        </p:spPr>
        <p:txBody>
          <a:bodyPr anchor="b">
            <a:normAutofit/>
          </a:bodyPr>
          <a:lstStyle>
            <a:lvl1pPr marL="7938" indent="0">
              <a:tabLst/>
              <a:defRPr sz="4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8CECC0-E8CB-484A-7FD4-CDE912460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243" y="4223208"/>
            <a:ext cx="8783052" cy="501192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9533DC5-603E-6DDC-1331-60BEA882884E}"/>
              </a:ext>
            </a:extLst>
          </p:cNvPr>
          <p:cNvGrpSpPr/>
          <p:nvPr/>
        </p:nvGrpSpPr>
        <p:grpSpPr>
          <a:xfrm>
            <a:off x="331480" y="3743294"/>
            <a:ext cx="274320" cy="274320"/>
            <a:chOff x="4595437" y="5283262"/>
            <a:chExt cx="274320" cy="274320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AD28E47-797B-8212-29B6-65B2C7854477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1A07ABE-CF0D-3B5E-C020-692AFCD7D211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4607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28FC5-2869-F434-357B-8A3E8ABE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6" name="Date Placeholder 25">
            <a:extLst>
              <a:ext uri="{FF2B5EF4-FFF2-40B4-BE49-F238E27FC236}">
                <a16:creationId xmlns:a16="http://schemas.microsoft.com/office/drawing/2014/main" id="{67B7B701-F5D9-6969-131F-66EC7E037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23DD6344-5D3A-010A-0C0B-A3DA76BC1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3B3A7E51-0E3F-E11D-A137-3607946AD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C7378-4A1B-4211-9A80-E5B291D4A92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59ABC72B-9793-6718-4092-7DAF62A71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724" y="1825624"/>
            <a:ext cx="11276076" cy="44227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BAE3CE9-B011-F9DD-C183-E8A318EA8642}"/>
              </a:ext>
            </a:extLst>
          </p:cNvPr>
          <p:cNvGrpSpPr/>
          <p:nvPr/>
        </p:nvGrpSpPr>
        <p:grpSpPr>
          <a:xfrm>
            <a:off x="394932" y="1392862"/>
            <a:ext cx="274320" cy="274320"/>
            <a:chOff x="4595437" y="5283262"/>
            <a:chExt cx="274320" cy="274320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DCF191B-854E-182C-EDAB-9E6AAA1D7F9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F7AFC27-7D63-6969-615F-D6D345E4B5B6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2254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28FC5-2869-F434-357B-8A3E8ABE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6" name="Date Placeholder 25">
            <a:extLst>
              <a:ext uri="{FF2B5EF4-FFF2-40B4-BE49-F238E27FC236}">
                <a16:creationId xmlns:a16="http://schemas.microsoft.com/office/drawing/2014/main" id="{67B7B701-F5D9-6969-131F-66EC7E037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23DD6344-5D3A-010A-0C0B-A3DA76BC1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3B3A7E51-0E3F-E11D-A137-3607946AD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C7378-4A1B-4211-9A80-E5B291D4A92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59ABC72B-9793-6718-4092-7DAF62A71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724" y="1825624"/>
            <a:ext cx="11276076" cy="44227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BAE3CE9-B011-F9DD-C183-E8A318EA8642}"/>
              </a:ext>
            </a:extLst>
          </p:cNvPr>
          <p:cNvGrpSpPr/>
          <p:nvPr/>
        </p:nvGrpSpPr>
        <p:grpSpPr>
          <a:xfrm>
            <a:off x="394932" y="1392862"/>
            <a:ext cx="274320" cy="274320"/>
            <a:chOff x="4595437" y="5283262"/>
            <a:chExt cx="274320" cy="274320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DCF191B-854E-182C-EDAB-9E6AAA1D7F9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F7AFC27-7D63-6969-615F-D6D345E4B5B6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897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EBC64-9AFD-FB64-8821-762F8DC1C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24" y="284915"/>
            <a:ext cx="1127454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A2597-56F4-2A00-2DDC-AB0243E5C7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2235" y="1826164"/>
            <a:ext cx="5486400" cy="4422775"/>
          </a:xfrm>
        </p:spPr>
        <p:txBody>
          <a:bodyPr tIns="0"/>
          <a:lstStyle>
            <a:lvl1pPr marL="401638" indent="-274638"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D37CF6-B801-44CC-43D6-2B4A895DE2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6869" y="1826164"/>
            <a:ext cx="5486400" cy="4422775"/>
          </a:xfrm>
        </p:spPr>
        <p:txBody>
          <a:bodyPr t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DD956BA-A9A1-55B8-B8DC-4442D6016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D4B6099-BEBD-BCF1-23DC-35EAA1AA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C7378-4A1B-4211-9A80-E5B291D4A92B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94D74CB-9C38-0F10-2472-F27243998D51}"/>
              </a:ext>
            </a:extLst>
          </p:cNvPr>
          <p:cNvGrpSpPr/>
          <p:nvPr/>
        </p:nvGrpSpPr>
        <p:grpSpPr>
          <a:xfrm>
            <a:off x="394932" y="1392862"/>
            <a:ext cx="274320" cy="274320"/>
            <a:chOff x="4595437" y="5283262"/>
            <a:chExt cx="274320" cy="27432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72059A7-7BFA-DC44-4E6E-60C1D2CCF3F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590FF64-0AB5-9D13-0035-452A9EAE7517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1902F42-35B3-90FB-4F43-4BFFF4C1FE3E}"/>
              </a:ext>
            </a:extLst>
          </p:cNvPr>
          <p:cNvCxnSpPr>
            <a:cxnSpLocks/>
          </p:cNvCxnSpPr>
          <p:nvPr/>
        </p:nvCxnSpPr>
        <p:spPr>
          <a:xfrm>
            <a:off x="6096000" y="1797271"/>
            <a:ext cx="0" cy="4480560"/>
          </a:xfrm>
          <a:prstGeom prst="line">
            <a:avLst/>
          </a:prstGeom>
          <a:ln w="12700" cap="rnd">
            <a:solidFill>
              <a:schemeClr val="tx2">
                <a:lumMod val="40000"/>
                <a:lumOff val="6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blue and black logo&#10;&#10;Description automatically generated">
            <a:extLst>
              <a:ext uri="{FF2B5EF4-FFF2-40B4-BE49-F238E27FC236}">
                <a16:creationId xmlns:a16="http://schemas.microsoft.com/office/drawing/2014/main" id="{C268CED5-FE5D-A8CB-8B40-445E10459F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958" y="6464343"/>
            <a:ext cx="1143441" cy="23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69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A8A75-AB34-8C41-AEE1-AFAAA524D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24" y="284915"/>
            <a:ext cx="1127607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95E41-F09F-0A62-417E-AF35EA307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724" y="1814022"/>
            <a:ext cx="5486400" cy="823912"/>
          </a:xfrm>
        </p:spPr>
        <p:txBody>
          <a:bodyPr lIns="0" tIns="0" bIns="0" anchor="ctr"/>
          <a:lstStyle>
            <a:lvl1pPr marL="119063" indent="0">
              <a:buNone/>
              <a:tabLst/>
              <a:defRPr sz="24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A5A30D-DD51-714E-9AAF-7F28B0E3D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8724" y="2745704"/>
            <a:ext cx="5486400" cy="3502695"/>
          </a:xfrm>
        </p:spPr>
        <p:txBody>
          <a:bodyPr lIns="0" tIns="0" bIns="0"/>
          <a:lstStyle>
            <a:lvl1pPr marL="401638" indent="-274638">
              <a:buFont typeface="Arial" panose="020B0604020202020204" pitchFamily="34" charset="0"/>
              <a:buChar char="•"/>
              <a:tabLst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A4D566-DFD1-8041-70D8-0F0AE4E209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6876" y="1814022"/>
            <a:ext cx="5486400" cy="823912"/>
          </a:xfrm>
        </p:spPr>
        <p:txBody>
          <a:bodyPr lIns="0" tIns="0" bIns="0" anchor="ctr"/>
          <a:lstStyle>
            <a:lvl1pPr marL="119063" indent="0">
              <a:buNone/>
              <a:tabLst/>
              <a:defRPr sz="2400" b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A07E9D-982D-D2AC-7F92-EA0A870B9B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6876" y="2745704"/>
            <a:ext cx="5486400" cy="3502695"/>
          </a:xfrm>
        </p:spPr>
        <p:txBody>
          <a:bodyPr lIns="0" tIns="0" bIns="0"/>
          <a:lstStyle>
            <a:lvl1pPr marL="401638" indent="-274638">
              <a:buFont typeface="Arial" panose="020B0604020202020204" pitchFamily="34" charset="0"/>
              <a:buChar char="•"/>
              <a:tabLst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54E98E8-1AC9-FDFB-1980-B9E4E88DA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1A818876-E8CD-2542-E682-439325F60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677C203-EF49-6010-386D-073D92537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C7378-4A1B-4211-9A80-E5B291D4A92B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6975650-9CDB-63B7-044D-1C84E8CB83BB}"/>
              </a:ext>
            </a:extLst>
          </p:cNvPr>
          <p:cNvGrpSpPr/>
          <p:nvPr/>
        </p:nvGrpSpPr>
        <p:grpSpPr>
          <a:xfrm>
            <a:off x="394932" y="1392862"/>
            <a:ext cx="274320" cy="274320"/>
            <a:chOff x="4595437" y="5283262"/>
            <a:chExt cx="274320" cy="27432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51706A7-BD59-1B97-FD8C-C35A8A29D90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9D4F9C2-66E2-9B08-4A8F-E65F5AF987AD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311205E-BF01-616F-BE30-4FC257DD29C2}"/>
              </a:ext>
            </a:extLst>
          </p:cNvPr>
          <p:cNvCxnSpPr>
            <a:cxnSpLocks/>
          </p:cNvCxnSpPr>
          <p:nvPr/>
        </p:nvCxnSpPr>
        <p:spPr>
          <a:xfrm>
            <a:off x="6096000" y="1797271"/>
            <a:ext cx="0" cy="4480560"/>
          </a:xfrm>
          <a:prstGeom prst="line">
            <a:avLst/>
          </a:prstGeom>
          <a:ln w="12700" cap="rnd">
            <a:solidFill>
              <a:schemeClr val="tx2">
                <a:lumMod val="40000"/>
                <a:lumOff val="6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52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Colum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EBC64-9AFD-FB64-8821-762F8DC1C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24" y="284915"/>
            <a:ext cx="1127454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A6E6A3F9-6583-1B29-33BF-3B3134028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DD956BA-A9A1-55B8-B8DC-4442D6016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D4B6099-BEBD-BCF1-23DC-35EAA1AA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C7378-4A1B-4211-9A80-E5B291D4A92B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94D74CB-9C38-0F10-2472-F27243998D51}"/>
              </a:ext>
            </a:extLst>
          </p:cNvPr>
          <p:cNvGrpSpPr/>
          <p:nvPr/>
        </p:nvGrpSpPr>
        <p:grpSpPr>
          <a:xfrm>
            <a:off x="394932" y="1392862"/>
            <a:ext cx="274320" cy="274320"/>
            <a:chOff x="4595437" y="5283262"/>
            <a:chExt cx="274320" cy="27432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72059A7-7BFA-DC44-4E6E-60C1D2CCF3F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590FF64-0AB5-9D13-0035-452A9EAE7517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FA80A38-13B4-DA51-930A-E241CDF398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1636" y="1857491"/>
            <a:ext cx="2286000" cy="1371600"/>
          </a:xfrm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12700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189014A8-C2C3-77AD-3EFC-84E774A12CE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50180" y="1857491"/>
            <a:ext cx="2286000" cy="1371600"/>
          </a:xfrm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12700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BADBBF75-9A52-2D9A-5BE8-F9B23A7E53D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48724" y="1857491"/>
            <a:ext cx="2286000" cy="1371600"/>
          </a:xfrm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12700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E114AE0F-FA60-1C08-BCF0-67C9ACA017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47269" y="1857491"/>
            <a:ext cx="2286000" cy="1371600"/>
          </a:xfrm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12700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Picture Placeholder 5">
            <a:extLst>
              <a:ext uri="{FF2B5EF4-FFF2-40B4-BE49-F238E27FC236}">
                <a16:creationId xmlns:a16="http://schemas.microsoft.com/office/drawing/2014/main" id="{032D9FF9-3F39-FC83-3BB9-F6643177C1C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1636" y="4180761"/>
            <a:ext cx="2286000" cy="1371600"/>
          </a:xfrm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12700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Picture Placeholder 5">
            <a:extLst>
              <a:ext uri="{FF2B5EF4-FFF2-40B4-BE49-F238E27FC236}">
                <a16:creationId xmlns:a16="http://schemas.microsoft.com/office/drawing/2014/main" id="{E52ACD1C-7E5E-645F-66B6-23991699D5C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450180" y="4180761"/>
            <a:ext cx="2286000" cy="1371600"/>
          </a:xfrm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12700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ACAE3206-C9E7-445A-C293-49529E23AFE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448724" y="4180761"/>
            <a:ext cx="2286000" cy="1371600"/>
          </a:xfrm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12700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Picture Placeholder 5">
            <a:extLst>
              <a:ext uri="{FF2B5EF4-FFF2-40B4-BE49-F238E27FC236}">
                <a16:creationId xmlns:a16="http://schemas.microsoft.com/office/drawing/2014/main" id="{497B35B9-E65F-C393-32B2-3615061BA55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47269" y="4180761"/>
            <a:ext cx="2286000" cy="1371600"/>
          </a:xfrm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/>
          <a:lstStyle>
            <a:lvl1pPr marL="12700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838400E-3B63-B4D0-D6FB-610226BD81A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51636" y="3316252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65EB3CE7-1671-A588-7086-6F771517C5A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450180" y="3316252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E8B0E72B-1BA7-8E88-4532-BAB22D63E96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48724" y="3316252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BDAE30C2-AC7E-7DB0-7BC0-BB1512880BF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447269" y="3316252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B8049F63-F4C7-39A5-8AF3-BC4ECE10452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51636" y="5640812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C00E4513-09D5-022B-6178-011D1F823E1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450180" y="5640812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FE0C51F1-94A7-277F-7CB3-6BEA159E6B7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448724" y="5640812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BE712EDD-6D8A-FF07-64F0-F1A30300127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447269" y="5640812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652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Column Icon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EBC64-9AFD-FB64-8821-762F8DC1C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24" y="284915"/>
            <a:ext cx="1127454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A6E6A3F9-6583-1B29-33BF-3B3134028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DD956BA-A9A1-55B8-B8DC-4442D6016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D4B6099-BEBD-BCF1-23DC-35EAA1AA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C7378-4A1B-4211-9A80-E5B291D4A92B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94D74CB-9C38-0F10-2472-F27243998D51}"/>
              </a:ext>
            </a:extLst>
          </p:cNvPr>
          <p:cNvGrpSpPr/>
          <p:nvPr/>
        </p:nvGrpSpPr>
        <p:grpSpPr>
          <a:xfrm>
            <a:off x="394932" y="1392862"/>
            <a:ext cx="274320" cy="274320"/>
            <a:chOff x="4595437" y="5283262"/>
            <a:chExt cx="274320" cy="27432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72059A7-7BFA-DC44-4E6E-60C1D2CCF3FD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590FF64-0AB5-9D13-0035-452A9EAE7517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FA80A38-13B4-DA51-930A-E241CDF398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7436" y="1948931"/>
            <a:ext cx="914400" cy="914400"/>
          </a:xfrm>
        </p:spPr>
        <p:txBody>
          <a:bodyPr anchor="ctr"/>
          <a:lstStyle>
            <a:lvl1pPr marL="127000" indent="0"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189014A8-C2C3-77AD-3EFC-84E774A12CE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35980" y="1948931"/>
            <a:ext cx="914400" cy="914400"/>
          </a:xfrm>
        </p:spPr>
        <p:txBody>
          <a:bodyPr anchor="ctr"/>
          <a:lstStyle>
            <a:lvl1pPr marL="127000" indent="0"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BADBBF75-9A52-2D9A-5BE8-F9B23A7E53D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134524" y="1948931"/>
            <a:ext cx="914400" cy="914400"/>
          </a:xfrm>
        </p:spPr>
        <p:txBody>
          <a:bodyPr anchor="ctr"/>
          <a:lstStyle>
            <a:lvl1pPr marL="127000" indent="0"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E114AE0F-FA60-1C08-BCF0-67C9ACA017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33069" y="1948931"/>
            <a:ext cx="914400" cy="914400"/>
          </a:xfrm>
        </p:spPr>
        <p:txBody>
          <a:bodyPr anchor="ctr"/>
          <a:lstStyle>
            <a:lvl1pPr marL="127000" indent="0"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838400E-3B63-B4D0-D6FB-610226BD81A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51636" y="2964570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65EB3CE7-1671-A588-7086-6F771517C5A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450180" y="2964570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E8B0E72B-1BA7-8E88-4532-BAB22D63E96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48724" y="2964570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BDAE30C2-AC7E-7DB0-7BC0-BB1512880BF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447269" y="2964570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4FDC2200-3E33-9648-CD42-8D23DE78292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137436" y="4183809"/>
            <a:ext cx="914400" cy="914400"/>
          </a:xfrm>
        </p:spPr>
        <p:txBody>
          <a:bodyPr anchor="ctr"/>
          <a:lstStyle>
            <a:lvl1pPr marL="127000" indent="0"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07F5DCF2-A49F-B7BB-F486-3D9377C3527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135980" y="4183809"/>
            <a:ext cx="914400" cy="914400"/>
          </a:xfrm>
        </p:spPr>
        <p:txBody>
          <a:bodyPr anchor="ctr"/>
          <a:lstStyle>
            <a:lvl1pPr marL="127000" indent="0"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2A4ADE26-FEF2-7A58-1D05-56F7220A258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134524" y="4183809"/>
            <a:ext cx="914400" cy="914400"/>
          </a:xfrm>
        </p:spPr>
        <p:txBody>
          <a:bodyPr anchor="ctr"/>
          <a:lstStyle>
            <a:lvl1pPr marL="127000" indent="0"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970FD68B-A4FC-6F43-468D-CFDF43DA95C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133069" y="4183809"/>
            <a:ext cx="914400" cy="914400"/>
          </a:xfrm>
        </p:spPr>
        <p:txBody>
          <a:bodyPr anchor="ctr"/>
          <a:lstStyle>
            <a:lvl1pPr marL="127000" indent="0"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25">
            <a:extLst>
              <a:ext uri="{FF2B5EF4-FFF2-40B4-BE49-F238E27FC236}">
                <a16:creationId xmlns:a16="http://schemas.microsoft.com/office/drawing/2014/main" id="{88AE3158-E2E5-7D8E-0397-50C1854FD79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1636" y="5199448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5">
            <a:extLst>
              <a:ext uri="{FF2B5EF4-FFF2-40B4-BE49-F238E27FC236}">
                <a16:creationId xmlns:a16="http://schemas.microsoft.com/office/drawing/2014/main" id="{3BB8F9B6-0D6A-E760-19F8-F7E8A2339EC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450180" y="5199448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079AAC91-F165-9369-AB47-7363D415D3A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448724" y="5199448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B0662D55-54D5-D910-1FDD-C4186746FAA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447269" y="5199448"/>
            <a:ext cx="2286000" cy="594685"/>
          </a:xfrm>
        </p:spPr>
        <p:txBody>
          <a:bodyPr tIns="0" bIns="0"/>
          <a:lstStyle>
            <a:lvl1pPr marL="127000" indent="0" algn="ctr">
              <a:buNone/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994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6BBE84-3D89-7095-A203-D5B4AC05C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C252D5-701D-F1F5-1B2A-19D21DF9B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3C9EA1F-A105-61C2-9213-215FDBAE5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24" y="576200"/>
            <a:ext cx="11274545" cy="64221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84321BC-A12C-ED38-776C-43A2B7C69EBE}"/>
              </a:ext>
            </a:extLst>
          </p:cNvPr>
          <p:cNvGrpSpPr/>
          <p:nvPr userDrawn="1"/>
        </p:nvGrpSpPr>
        <p:grpSpPr>
          <a:xfrm>
            <a:off x="394932" y="1000800"/>
            <a:ext cx="274320" cy="274320"/>
            <a:chOff x="4595437" y="5283262"/>
            <a:chExt cx="274320" cy="27432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490D638-0B9F-7822-5C71-F3EF7E7BD4B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8F027FA-93BF-F55C-5EE7-D21E9EAEBFCD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1" descr="A blue and black logo&#10;&#10;Description automatically generated">
            <a:extLst>
              <a:ext uri="{FF2B5EF4-FFF2-40B4-BE49-F238E27FC236}">
                <a16:creationId xmlns:a16="http://schemas.microsoft.com/office/drawing/2014/main" id="{3B8A1E39-14FF-B4D5-0032-8CAC35E676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958" y="6464343"/>
            <a:ext cx="1143441" cy="23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37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5D39B-3A7A-235F-AF03-0DB590E12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03A051-D3B6-928E-A008-64FD6D92F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CD62E4-B882-81EF-B47D-8FBC9EC89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C7378-4A1B-4211-9A80-E5B291D4A92B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19F3802-A705-2E86-3EF1-8C0779545640}"/>
              </a:ext>
            </a:extLst>
          </p:cNvPr>
          <p:cNvGrpSpPr/>
          <p:nvPr/>
        </p:nvGrpSpPr>
        <p:grpSpPr>
          <a:xfrm>
            <a:off x="394932" y="1392862"/>
            <a:ext cx="274320" cy="274320"/>
            <a:chOff x="4595437" y="5283262"/>
            <a:chExt cx="274320" cy="27432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912B3C8-D943-A5DC-2B16-1296D4C3F69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93BF67F-F0D1-1C17-FC37-0FDF40BC684D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 descr="A blue and black logo&#10;&#10;Description automatically generated">
            <a:extLst>
              <a:ext uri="{FF2B5EF4-FFF2-40B4-BE49-F238E27FC236}">
                <a16:creationId xmlns:a16="http://schemas.microsoft.com/office/drawing/2014/main" id="{3C56AB5D-B884-024B-D6A8-5703F9D1CC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958" y="6464343"/>
            <a:ext cx="1143441" cy="23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23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Subhea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5D39B-3A7A-235F-AF03-0DB590E12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1FD1BA-F139-9402-36C7-AE2C7A620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03A051-D3B6-928E-A008-64FD6D92F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CD62E4-B882-81EF-B47D-8FBC9EC89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C7378-4A1B-4211-9A80-E5B291D4A92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4382BCB-7B31-AF06-50F9-05F340EED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8724" y="1812284"/>
            <a:ext cx="11276076" cy="513178"/>
          </a:xfrm>
        </p:spPr>
        <p:txBody>
          <a:bodyPr tIns="0" bIns="0"/>
          <a:lstStyle>
            <a:lvl1pPr marL="12700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CC8A94-A1F6-0F10-C66F-14F1D9E06546}"/>
              </a:ext>
            </a:extLst>
          </p:cNvPr>
          <p:cNvGrpSpPr/>
          <p:nvPr/>
        </p:nvGrpSpPr>
        <p:grpSpPr>
          <a:xfrm>
            <a:off x="394932" y="1392862"/>
            <a:ext cx="274320" cy="274320"/>
            <a:chOff x="4595437" y="5283262"/>
            <a:chExt cx="274320" cy="27432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AE0BBA3-6B6A-D343-394E-5296051340A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2DE5ACC-9AB6-3B73-2794-CAE7116729E8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334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6DF00E7-6D4E-6FA3-EFC3-F16477CAE3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362"/>
          <a:stretch/>
        </p:blipFill>
        <p:spPr>
          <a:xfrm>
            <a:off x="11508225" y="6362365"/>
            <a:ext cx="699818" cy="41720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63D12F5-BCB6-9245-090D-213930A04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76146" y="6472746"/>
            <a:ext cx="873673" cy="18097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36A595-AE19-AC33-69A8-FCBFFAAF9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A5F6F5-13CD-E876-6E57-C3D0E53E2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40782-22A3-DF31-C52A-2F3798EB8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C7378-4A1B-4211-9A80-E5B291D4A9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23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1F9E3632-6BA3-177B-8E43-F9D175C95285}"/>
              </a:ext>
            </a:extLst>
          </p:cNvPr>
          <p:cNvSpPr/>
          <p:nvPr/>
        </p:nvSpPr>
        <p:spPr>
          <a:xfrm rot="10800000">
            <a:off x="-8022" y="-32084"/>
            <a:ext cx="6296528" cy="6914148"/>
          </a:xfrm>
          <a:custGeom>
            <a:avLst/>
            <a:gdLst>
              <a:gd name="connsiteX0" fmla="*/ 1890586 w 6731921"/>
              <a:gd name="connsiteY0" fmla="*/ 6914148 h 6914148"/>
              <a:gd name="connsiteX1" fmla="*/ 0 w 6731921"/>
              <a:gd name="connsiteY1" fmla="*/ 6914148 h 6914148"/>
              <a:gd name="connsiteX2" fmla="*/ 1001614 w 6731921"/>
              <a:gd name="connsiteY2" fmla="*/ 1 h 6914148"/>
              <a:gd name="connsiteX3" fmla="*/ 1002629 w 6731921"/>
              <a:gd name="connsiteY3" fmla="*/ 7896 h 6914148"/>
              <a:gd name="connsiteX4" fmla="*/ 1002629 w 6731921"/>
              <a:gd name="connsiteY4" fmla="*/ 0 h 6914148"/>
              <a:gd name="connsiteX5" fmla="*/ 6731921 w 6731921"/>
              <a:gd name="connsiteY5" fmla="*/ 0 h 6914148"/>
              <a:gd name="connsiteX6" fmla="*/ 6731921 w 6731921"/>
              <a:gd name="connsiteY6" fmla="*/ 6914147 h 6914148"/>
              <a:gd name="connsiteX7" fmla="*/ 1890586 w 6731921"/>
              <a:gd name="connsiteY7" fmla="*/ 6914147 h 6914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31921" h="6914148">
                <a:moveTo>
                  <a:pt x="1890586" y="6914148"/>
                </a:moveTo>
                <a:lnTo>
                  <a:pt x="0" y="6914148"/>
                </a:lnTo>
                <a:lnTo>
                  <a:pt x="1001614" y="1"/>
                </a:lnTo>
                <a:lnTo>
                  <a:pt x="1002629" y="7896"/>
                </a:lnTo>
                <a:lnTo>
                  <a:pt x="1002629" y="0"/>
                </a:lnTo>
                <a:lnTo>
                  <a:pt x="6731921" y="0"/>
                </a:lnTo>
                <a:lnTo>
                  <a:pt x="6731921" y="6914147"/>
                </a:lnTo>
                <a:lnTo>
                  <a:pt x="1890586" y="691414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76F99D-1494-A7B5-F5F3-81F90645E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67" y="342900"/>
            <a:ext cx="4495865" cy="2544678"/>
          </a:xfrm>
        </p:spPr>
        <p:txBody>
          <a:bodyPr anchor="b"/>
          <a:lstStyle>
            <a:lvl1pPr marL="7938" indent="0">
              <a:tabLst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CA825-F8E8-7536-EE05-DAC9AF389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6526" y="1223211"/>
            <a:ext cx="5438274" cy="5025188"/>
          </a:xfrm>
        </p:spPr>
        <p:txBody>
          <a:bodyPr tIns="0" bIns="0" anchor="ctr"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28142-B6EC-EBAC-17C7-7327CD068E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3124" y="3096126"/>
            <a:ext cx="4495864" cy="3152273"/>
          </a:xfrm>
        </p:spPr>
        <p:txBody>
          <a:bodyPr tIns="0" bIns="0"/>
          <a:lstStyle>
            <a:lvl1pPr marL="7938" indent="0">
              <a:buNone/>
              <a:tabLst/>
              <a:defRPr sz="2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D7139C-D6FE-28C7-F5F3-42E3B9292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908BF2-009E-D9EA-D5CE-8F715E6A2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6368AB-9523-72DC-F6CB-5419F3484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C7378-4A1B-4211-9A80-E5B291D4A9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64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ight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5AF6FB9D-900D-1BED-FA4D-F928B938D9CC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515853" y="-16901"/>
            <a:ext cx="7700210" cy="6874901"/>
          </a:xfrm>
          <a:custGeom>
            <a:avLst/>
            <a:gdLst>
              <a:gd name="connsiteX0" fmla="*/ 0 w 7708232"/>
              <a:gd name="connsiteY0" fmla="*/ 0 h 6914148"/>
              <a:gd name="connsiteX1" fmla="*/ 2164772 w 7708232"/>
              <a:gd name="connsiteY1" fmla="*/ 0 h 6914148"/>
              <a:gd name="connsiteX2" fmla="*/ 2164772 w 7708232"/>
              <a:gd name="connsiteY2" fmla="*/ 1 h 6914148"/>
              <a:gd name="connsiteX3" fmla="*/ 7708232 w 7708232"/>
              <a:gd name="connsiteY3" fmla="*/ 1 h 6914148"/>
              <a:gd name="connsiteX4" fmla="*/ 7708232 w 7708232"/>
              <a:gd name="connsiteY4" fmla="*/ 6914148 h 6914148"/>
              <a:gd name="connsiteX5" fmla="*/ 1148037 w 7708232"/>
              <a:gd name="connsiteY5" fmla="*/ 6914148 h 6914148"/>
              <a:gd name="connsiteX6" fmla="*/ 1148037 w 7708232"/>
              <a:gd name="connsiteY6" fmla="*/ 6906252 h 6914148"/>
              <a:gd name="connsiteX7" fmla="*/ 1146875 w 7708232"/>
              <a:gd name="connsiteY7" fmla="*/ 6914147 h 6914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08232" h="6914148">
                <a:moveTo>
                  <a:pt x="0" y="0"/>
                </a:moveTo>
                <a:lnTo>
                  <a:pt x="2164772" y="0"/>
                </a:lnTo>
                <a:lnTo>
                  <a:pt x="2164772" y="1"/>
                </a:lnTo>
                <a:lnTo>
                  <a:pt x="7708232" y="1"/>
                </a:lnTo>
                <a:lnTo>
                  <a:pt x="7708232" y="6914148"/>
                </a:lnTo>
                <a:lnTo>
                  <a:pt x="1148037" y="6914148"/>
                </a:lnTo>
                <a:lnTo>
                  <a:pt x="1148037" y="6906252"/>
                </a:lnTo>
                <a:lnTo>
                  <a:pt x="1146875" y="6914147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add an image</a:t>
            </a:r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07A9071-01F7-E0C5-98C7-264206F0E4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362"/>
          <a:stretch/>
        </p:blipFill>
        <p:spPr>
          <a:xfrm>
            <a:off x="11508225" y="6362365"/>
            <a:ext cx="699818" cy="41720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1CAD1050-E601-6D42-F0CC-8DC030E56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76146" y="6472746"/>
            <a:ext cx="873673" cy="180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7AD4EB-32B2-79BC-19BB-5BEB6BD37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02" y="350921"/>
            <a:ext cx="3986784" cy="2552700"/>
          </a:xfrm>
        </p:spPr>
        <p:txBody>
          <a:bodyPr anchor="b"/>
          <a:lstStyle>
            <a:lvl1pPr marL="7938" indent="0">
              <a:tabLst/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1C8F6-F181-2E2A-19EA-AAB000476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0702" y="3094121"/>
            <a:ext cx="4297680" cy="3162300"/>
          </a:xfrm>
        </p:spPr>
        <p:txBody>
          <a:bodyPr tIns="0" bIns="0"/>
          <a:lstStyle>
            <a:lvl1pPr marL="0" indent="0">
              <a:buFont typeface="Arial" panose="020B0604020202020204" pitchFamily="34" charset="0"/>
              <a:buNone/>
              <a:tabLst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7B5BA6-170D-5357-4090-E12E6DD59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5DD335-A490-2DF2-98FB-3842F7B89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61B9DE-1F2C-F700-AC72-F78DBCED1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C7378-4A1B-4211-9A80-E5B291D4A9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33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eft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07A9071-01F7-E0C5-98C7-264206F0E4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362"/>
          <a:stretch/>
        </p:blipFill>
        <p:spPr>
          <a:xfrm>
            <a:off x="11508225" y="6362365"/>
            <a:ext cx="699818" cy="41720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1CAD1050-E601-6D42-F0CC-8DC030E56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76146" y="6472746"/>
            <a:ext cx="873673" cy="180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7AD4EB-32B2-79BC-19BB-5BEB6BD37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354" y="350921"/>
            <a:ext cx="4019445" cy="2552700"/>
          </a:xfrm>
        </p:spPr>
        <p:txBody>
          <a:bodyPr anchor="b"/>
          <a:lstStyle>
            <a:lvl1pPr marL="7938" indent="0">
              <a:tabLst/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1C8F6-F181-2E2A-19EA-AAB000476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09755" y="3094121"/>
            <a:ext cx="4025045" cy="3162300"/>
          </a:xfrm>
        </p:spPr>
        <p:txBody>
          <a:bodyPr tIns="0" bIns="0"/>
          <a:lstStyle>
            <a:lvl1pPr marL="0" indent="0">
              <a:buFont typeface="Arial" panose="020B0604020202020204" pitchFamily="34" charset="0"/>
              <a:buNone/>
              <a:tabLst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7B5BA6-170D-5357-4090-E12E6DD59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5DD335-A490-2DF2-98FB-3842F7B89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61B9DE-1F2C-F700-AC72-F78DBCED1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C7378-4A1B-4211-9A80-E5B291D4A92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5095F60-6A9F-0B6B-D412-37F39A4ED83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6096" y="-28592"/>
            <a:ext cx="7700207" cy="6915185"/>
          </a:xfrm>
          <a:custGeom>
            <a:avLst/>
            <a:gdLst>
              <a:gd name="connsiteX0" fmla="*/ 0 w 7700207"/>
              <a:gd name="connsiteY0" fmla="*/ 0 h 6915185"/>
              <a:gd name="connsiteX1" fmla="*/ 7700207 w 7700207"/>
              <a:gd name="connsiteY1" fmla="*/ 0 h 6915185"/>
              <a:gd name="connsiteX2" fmla="*/ 6560261 w 7700207"/>
              <a:gd name="connsiteY2" fmla="*/ 6915185 h 6915185"/>
              <a:gd name="connsiteX3" fmla="*/ 6551147 w 7700207"/>
              <a:gd name="connsiteY3" fmla="*/ 6915185 h 6915185"/>
              <a:gd name="connsiteX4" fmla="*/ 0 w 7700207"/>
              <a:gd name="connsiteY4" fmla="*/ 6902960 h 6915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00207" h="6915185">
                <a:moveTo>
                  <a:pt x="0" y="0"/>
                </a:moveTo>
                <a:lnTo>
                  <a:pt x="7700207" y="0"/>
                </a:lnTo>
                <a:lnTo>
                  <a:pt x="6560261" y="6915185"/>
                </a:lnTo>
                <a:lnTo>
                  <a:pt x="6551147" y="6915185"/>
                </a:lnTo>
                <a:lnTo>
                  <a:pt x="0" y="6902960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12700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5535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de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36898C12-AD9A-465B-3F5B-C44C91A709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509" r="8982" b="-3277"/>
          <a:stretch/>
        </p:blipFill>
        <p:spPr>
          <a:xfrm>
            <a:off x="4332893" y="0"/>
            <a:ext cx="5478966" cy="6858000"/>
          </a:xfrm>
          <a:prstGeom prst="rect">
            <a:avLst/>
          </a:prstGeom>
        </p:spPr>
      </p:pic>
      <p:sp>
        <p:nvSpPr>
          <p:cNvPr id="16" name="Freeform 15">
            <a:extLst>
              <a:ext uri="{FF2B5EF4-FFF2-40B4-BE49-F238E27FC236}">
                <a16:creationId xmlns:a16="http://schemas.microsoft.com/office/drawing/2014/main" id="{41A8D7F2-5B83-F338-FE47-4FB449641091}"/>
              </a:ext>
            </a:extLst>
          </p:cNvPr>
          <p:cNvSpPr/>
          <p:nvPr/>
        </p:nvSpPr>
        <p:spPr>
          <a:xfrm rot="10800000" flipH="1">
            <a:off x="5911514" y="-32084"/>
            <a:ext cx="6296528" cy="6914148"/>
          </a:xfrm>
          <a:custGeom>
            <a:avLst/>
            <a:gdLst>
              <a:gd name="connsiteX0" fmla="*/ 1890586 w 6731921"/>
              <a:gd name="connsiteY0" fmla="*/ 6914148 h 6914148"/>
              <a:gd name="connsiteX1" fmla="*/ 0 w 6731921"/>
              <a:gd name="connsiteY1" fmla="*/ 6914148 h 6914148"/>
              <a:gd name="connsiteX2" fmla="*/ 1001614 w 6731921"/>
              <a:gd name="connsiteY2" fmla="*/ 1 h 6914148"/>
              <a:gd name="connsiteX3" fmla="*/ 1002629 w 6731921"/>
              <a:gd name="connsiteY3" fmla="*/ 7896 h 6914148"/>
              <a:gd name="connsiteX4" fmla="*/ 1002629 w 6731921"/>
              <a:gd name="connsiteY4" fmla="*/ 0 h 6914148"/>
              <a:gd name="connsiteX5" fmla="*/ 6731921 w 6731921"/>
              <a:gd name="connsiteY5" fmla="*/ 0 h 6914148"/>
              <a:gd name="connsiteX6" fmla="*/ 6731921 w 6731921"/>
              <a:gd name="connsiteY6" fmla="*/ 6914147 h 6914148"/>
              <a:gd name="connsiteX7" fmla="*/ 1890586 w 6731921"/>
              <a:gd name="connsiteY7" fmla="*/ 6914147 h 6914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31921" h="6914148">
                <a:moveTo>
                  <a:pt x="1890586" y="6914148"/>
                </a:moveTo>
                <a:lnTo>
                  <a:pt x="0" y="6914148"/>
                </a:lnTo>
                <a:lnTo>
                  <a:pt x="1001614" y="1"/>
                </a:lnTo>
                <a:lnTo>
                  <a:pt x="1002629" y="7896"/>
                </a:lnTo>
                <a:lnTo>
                  <a:pt x="1002629" y="0"/>
                </a:lnTo>
                <a:lnTo>
                  <a:pt x="6731921" y="0"/>
                </a:lnTo>
                <a:lnTo>
                  <a:pt x="6731921" y="6914147"/>
                </a:lnTo>
                <a:lnTo>
                  <a:pt x="1890586" y="69141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C652F82-0CE4-8B35-EF46-3CAC76CA94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7362"/>
          <a:stretch/>
        </p:blipFill>
        <p:spPr>
          <a:xfrm>
            <a:off x="11508225" y="6362365"/>
            <a:ext cx="699818" cy="4172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7AD4EB-32B2-79BC-19BB-5BEB6BD37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02" y="350921"/>
            <a:ext cx="3932237" cy="2552700"/>
          </a:xfrm>
        </p:spPr>
        <p:txBody>
          <a:bodyPr anchor="b"/>
          <a:lstStyle>
            <a:lvl1pPr marL="7938" indent="0">
              <a:tabLst/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1C8F6-F181-2E2A-19EA-AAB000476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0703" y="3086100"/>
            <a:ext cx="3932237" cy="3162300"/>
          </a:xfrm>
        </p:spPr>
        <p:txBody>
          <a:bodyPr tIns="0" bIns="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7B5BA6-170D-5357-4090-E12E6DD59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5DD335-A490-2DF2-98FB-3842F7B89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61B9DE-1F2C-F700-AC72-F78DBCED1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C7378-4A1B-4211-9A80-E5B291D4A92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Media Placeholder 11">
            <a:extLst>
              <a:ext uri="{FF2B5EF4-FFF2-40B4-BE49-F238E27FC236}">
                <a16:creationId xmlns:a16="http://schemas.microsoft.com/office/drawing/2014/main" id="{72368BAF-E2B0-0651-7EFC-1AFE29597848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4738947" y="1462169"/>
            <a:ext cx="6993179" cy="3933663"/>
          </a:xfr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127000" marR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12700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a video</a:t>
            </a:r>
          </a:p>
          <a:p>
            <a:pPr marL="12700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3CD348E6-639C-53EE-3364-3C2BB5FE87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76146" y="6472746"/>
            <a:ext cx="873673" cy="180975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731B5AF-A0B2-1597-BE97-DBADAFCB405B}"/>
              </a:ext>
            </a:extLst>
          </p:cNvPr>
          <p:cNvGrpSpPr/>
          <p:nvPr/>
        </p:nvGrpSpPr>
        <p:grpSpPr>
          <a:xfrm>
            <a:off x="4665049" y="5194296"/>
            <a:ext cx="274320" cy="274320"/>
            <a:chOff x="4595437" y="5283262"/>
            <a:chExt cx="274320" cy="27432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D8C39CA-1582-119A-1FD8-330AECB20676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68A6B4A-8E6E-2AFA-FFCE-78F635778315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B83326B-2409-4254-2B06-AA9E2D5B3CC4}"/>
              </a:ext>
            </a:extLst>
          </p:cNvPr>
          <p:cNvSpPr txBox="1"/>
          <p:nvPr/>
        </p:nvSpPr>
        <p:spPr>
          <a:xfrm>
            <a:off x="-318304" y="4155311"/>
            <a:ext cx="0" cy="0"/>
          </a:xfrm>
          <a:prstGeom prst="rect">
            <a:avLst/>
          </a:prstGeom>
          <a:noFill/>
        </p:spPr>
        <p:txBody>
          <a:bodyPr wrap="none" tIns="0" bIns="0" rtlCol="0">
            <a:noAutofit/>
          </a:bodyPr>
          <a:lstStyle/>
          <a:p>
            <a:pPr algn="l"/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654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Full Size">
    <p:bg>
      <p:bgPr>
        <a:solidFill>
          <a:schemeClr val="bg1">
            <a:alpha val="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4B50254-0E4F-3EA6-6048-4C6730E80A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2025246 w 12192000"/>
              <a:gd name="connsiteY0" fmla="*/ 6416304 h 6858000"/>
              <a:gd name="connsiteX1" fmla="*/ 12025246 w 12192000"/>
              <a:gd name="connsiteY1" fmla="*/ 6695660 h 6858000"/>
              <a:gd name="connsiteX2" fmla="*/ 11748937 w 12192000"/>
              <a:gd name="connsiteY2" fmla="*/ 6695660 h 6858000"/>
              <a:gd name="connsiteX3" fmla="*/ 11748937 w 12192000"/>
              <a:gd name="connsiteY3" fmla="*/ 6713948 h 6858000"/>
              <a:gd name="connsiteX4" fmla="*/ 12041545 w 12192000"/>
              <a:gd name="connsiteY4" fmla="*/ 6713948 h 6858000"/>
              <a:gd name="connsiteX5" fmla="*/ 12041545 w 12192000"/>
              <a:gd name="connsiteY5" fmla="*/ 6708912 h 6858000"/>
              <a:gd name="connsiteX6" fmla="*/ 12043534 w 12192000"/>
              <a:gd name="connsiteY6" fmla="*/ 6708912 h 6858000"/>
              <a:gd name="connsiteX7" fmla="*/ 12043534 w 12192000"/>
              <a:gd name="connsiteY7" fmla="*/ 6416304 h 6858000"/>
              <a:gd name="connsiteX8" fmla="*/ 153731 w 12192000"/>
              <a:gd name="connsiteY8" fmla="*/ 156127 h 6858000"/>
              <a:gd name="connsiteX9" fmla="*/ 153731 w 12192000"/>
              <a:gd name="connsiteY9" fmla="*/ 161163 h 6858000"/>
              <a:gd name="connsiteX10" fmla="*/ 151742 w 12192000"/>
              <a:gd name="connsiteY10" fmla="*/ 161163 h 6858000"/>
              <a:gd name="connsiteX11" fmla="*/ 151742 w 12192000"/>
              <a:gd name="connsiteY11" fmla="*/ 453771 h 6858000"/>
              <a:gd name="connsiteX12" fmla="*/ 170030 w 12192000"/>
              <a:gd name="connsiteY12" fmla="*/ 453771 h 6858000"/>
              <a:gd name="connsiteX13" fmla="*/ 170030 w 12192000"/>
              <a:gd name="connsiteY13" fmla="*/ 174415 h 6858000"/>
              <a:gd name="connsiteX14" fmla="*/ 446339 w 12192000"/>
              <a:gd name="connsiteY14" fmla="*/ 174415 h 6858000"/>
              <a:gd name="connsiteX15" fmla="*/ 446339 w 12192000"/>
              <a:gd name="connsiteY15" fmla="*/ 156127 h 6858000"/>
              <a:gd name="connsiteX16" fmla="*/ 0 w 12192000"/>
              <a:gd name="connsiteY16" fmla="*/ 0 h 6858000"/>
              <a:gd name="connsiteX17" fmla="*/ 12192000 w 12192000"/>
              <a:gd name="connsiteY17" fmla="*/ 0 h 6858000"/>
              <a:gd name="connsiteX18" fmla="*/ 12192000 w 12192000"/>
              <a:gd name="connsiteY18" fmla="*/ 6858000 h 6858000"/>
              <a:gd name="connsiteX19" fmla="*/ 0 w 12192000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2000" h="6858000">
                <a:moveTo>
                  <a:pt x="12025246" y="6416304"/>
                </a:moveTo>
                <a:lnTo>
                  <a:pt x="12025246" y="6695660"/>
                </a:lnTo>
                <a:lnTo>
                  <a:pt x="11748937" y="6695660"/>
                </a:lnTo>
                <a:lnTo>
                  <a:pt x="11748937" y="6713948"/>
                </a:lnTo>
                <a:lnTo>
                  <a:pt x="12041545" y="6713948"/>
                </a:lnTo>
                <a:lnTo>
                  <a:pt x="12041545" y="6708912"/>
                </a:lnTo>
                <a:lnTo>
                  <a:pt x="12043534" y="6708912"/>
                </a:lnTo>
                <a:lnTo>
                  <a:pt x="12043534" y="6416304"/>
                </a:lnTo>
                <a:close/>
                <a:moveTo>
                  <a:pt x="153731" y="156127"/>
                </a:moveTo>
                <a:lnTo>
                  <a:pt x="153731" y="161163"/>
                </a:lnTo>
                <a:lnTo>
                  <a:pt x="151742" y="161163"/>
                </a:lnTo>
                <a:lnTo>
                  <a:pt x="151742" y="453771"/>
                </a:lnTo>
                <a:lnTo>
                  <a:pt x="170030" y="453771"/>
                </a:lnTo>
                <a:lnTo>
                  <a:pt x="170030" y="174415"/>
                </a:lnTo>
                <a:lnTo>
                  <a:pt x="446339" y="174415"/>
                </a:lnTo>
                <a:lnTo>
                  <a:pt x="446339" y="15612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12700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42F728F4-99D3-F2C6-8C32-618E478730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262" t="5509" r="-550" b="66239"/>
          <a:stretch/>
        </p:blipFill>
        <p:spPr>
          <a:xfrm>
            <a:off x="-16043" y="4876214"/>
            <a:ext cx="5254350" cy="19817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7AD4EB-32B2-79BC-19BB-5BEB6BD37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02" y="948279"/>
            <a:ext cx="11278498" cy="2377028"/>
          </a:xfrm>
        </p:spPr>
        <p:txBody>
          <a:bodyPr anchor="b"/>
          <a:lstStyle>
            <a:lvl1pPr marL="7938" indent="0" algn="ctr">
              <a:tabLst/>
              <a:defRPr sz="440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1C8F6-F181-2E2A-19EA-AAB000476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0703" y="3537494"/>
            <a:ext cx="11278498" cy="2439474"/>
          </a:xfrm>
        </p:spPr>
        <p:txBody>
          <a:bodyPr tIns="0" bIns="0"/>
          <a:lstStyle>
            <a:lvl1pPr marL="0" indent="0" algn="ctr">
              <a:buNone/>
              <a:defRPr sz="240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626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deo Full Si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FB16997C-9471-2284-75D1-F004A3B94802}"/>
              </a:ext>
            </a:extLst>
          </p:cNvPr>
          <p:cNvSpPr/>
          <p:nvPr/>
        </p:nvSpPr>
        <p:spPr>
          <a:xfrm>
            <a:off x="75674" y="88287"/>
            <a:ext cx="447741" cy="4351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79C5607-778B-F465-136E-247E4EE1507B}"/>
              </a:ext>
            </a:extLst>
          </p:cNvPr>
          <p:cNvSpPr/>
          <p:nvPr/>
        </p:nvSpPr>
        <p:spPr>
          <a:xfrm>
            <a:off x="11713245" y="6380768"/>
            <a:ext cx="447741" cy="4351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Media Placeholder 60">
            <a:extLst>
              <a:ext uri="{FF2B5EF4-FFF2-40B4-BE49-F238E27FC236}">
                <a16:creationId xmlns:a16="http://schemas.microsoft.com/office/drawing/2014/main" id="{53951501-276A-E2D4-1AF5-7FC85A4BA60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2025246 w 12192000"/>
              <a:gd name="connsiteY0" fmla="*/ 6416304 h 6858000"/>
              <a:gd name="connsiteX1" fmla="*/ 12025246 w 12192000"/>
              <a:gd name="connsiteY1" fmla="*/ 6695660 h 6858000"/>
              <a:gd name="connsiteX2" fmla="*/ 11748937 w 12192000"/>
              <a:gd name="connsiteY2" fmla="*/ 6695660 h 6858000"/>
              <a:gd name="connsiteX3" fmla="*/ 11748937 w 12192000"/>
              <a:gd name="connsiteY3" fmla="*/ 6713948 h 6858000"/>
              <a:gd name="connsiteX4" fmla="*/ 12041545 w 12192000"/>
              <a:gd name="connsiteY4" fmla="*/ 6713948 h 6858000"/>
              <a:gd name="connsiteX5" fmla="*/ 12041545 w 12192000"/>
              <a:gd name="connsiteY5" fmla="*/ 6708912 h 6858000"/>
              <a:gd name="connsiteX6" fmla="*/ 12043534 w 12192000"/>
              <a:gd name="connsiteY6" fmla="*/ 6708912 h 6858000"/>
              <a:gd name="connsiteX7" fmla="*/ 12043534 w 12192000"/>
              <a:gd name="connsiteY7" fmla="*/ 6416304 h 6858000"/>
              <a:gd name="connsiteX8" fmla="*/ 153731 w 12192000"/>
              <a:gd name="connsiteY8" fmla="*/ 156127 h 6858000"/>
              <a:gd name="connsiteX9" fmla="*/ 153731 w 12192000"/>
              <a:gd name="connsiteY9" fmla="*/ 161163 h 6858000"/>
              <a:gd name="connsiteX10" fmla="*/ 151742 w 12192000"/>
              <a:gd name="connsiteY10" fmla="*/ 161163 h 6858000"/>
              <a:gd name="connsiteX11" fmla="*/ 151742 w 12192000"/>
              <a:gd name="connsiteY11" fmla="*/ 453771 h 6858000"/>
              <a:gd name="connsiteX12" fmla="*/ 170030 w 12192000"/>
              <a:gd name="connsiteY12" fmla="*/ 453771 h 6858000"/>
              <a:gd name="connsiteX13" fmla="*/ 170030 w 12192000"/>
              <a:gd name="connsiteY13" fmla="*/ 174415 h 6858000"/>
              <a:gd name="connsiteX14" fmla="*/ 446339 w 12192000"/>
              <a:gd name="connsiteY14" fmla="*/ 174415 h 6858000"/>
              <a:gd name="connsiteX15" fmla="*/ 446339 w 12192000"/>
              <a:gd name="connsiteY15" fmla="*/ 156127 h 6858000"/>
              <a:gd name="connsiteX16" fmla="*/ 0 w 12192000"/>
              <a:gd name="connsiteY16" fmla="*/ 0 h 6858000"/>
              <a:gd name="connsiteX17" fmla="*/ 12192000 w 12192000"/>
              <a:gd name="connsiteY17" fmla="*/ 0 h 6858000"/>
              <a:gd name="connsiteX18" fmla="*/ 12192000 w 12192000"/>
              <a:gd name="connsiteY18" fmla="*/ 6858000 h 6858000"/>
              <a:gd name="connsiteX19" fmla="*/ 0 w 12192000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2000" h="6858000">
                <a:moveTo>
                  <a:pt x="12025246" y="6416304"/>
                </a:moveTo>
                <a:lnTo>
                  <a:pt x="12025246" y="6695660"/>
                </a:lnTo>
                <a:lnTo>
                  <a:pt x="11748937" y="6695660"/>
                </a:lnTo>
                <a:lnTo>
                  <a:pt x="11748937" y="6713948"/>
                </a:lnTo>
                <a:lnTo>
                  <a:pt x="12041545" y="6713948"/>
                </a:lnTo>
                <a:lnTo>
                  <a:pt x="12041545" y="6708912"/>
                </a:lnTo>
                <a:lnTo>
                  <a:pt x="12043534" y="6708912"/>
                </a:lnTo>
                <a:lnTo>
                  <a:pt x="12043534" y="6416304"/>
                </a:lnTo>
                <a:close/>
                <a:moveTo>
                  <a:pt x="153731" y="156127"/>
                </a:moveTo>
                <a:lnTo>
                  <a:pt x="153731" y="161163"/>
                </a:lnTo>
                <a:lnTo>
                  <a:pt x="151742" y="161163"/>
                </a:lnTo>
                <a:lnTo>
                  <a:pt x="151742" y="453771"/>
                </a:lnTo>
                <a:lnTo>
                  <a:pt x="170030" y="453771"/>
                </a:lnTo>
                <a:lnTo>
                  <a:pt x="170030" y="174415"/>
                </a:lnTo>
                <a:lnTo>
                  <a:pt x="446339" y="174415"/>
                </a:lnTo>
                <a:lnTo>
                  <a:pt x="446339" y="15612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12700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media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42F728F4-99D3-F2C6-8C32-618E478730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262" t="5509" r="-550" b="66239"/>
          <a:stretch/>
        </p:blipFill>
        <p:spPr>
          <a:xfrm>
            <a:off x="-16043" y="4876214"/>
            <a:ext cx="5254350" cy="1981786"/>
          </a:xfrm>
          <a:prstGeom prst="rect">
            <a:avLst/>
          </a:prstGeom>
        </p:spPr>
      </p:pic>
      <p:sp>
        <p:nvSpPr>
          <p:cNvPr id="64" name="Title 1">
            <a:extLst>
              <a:ext uri="{FF2B5EF4-FFF2-40B4-BE49-F238E27FC236}">
                <a16:creationId xmlns:a16="http://schemas.microsoft.com/office/drawing/2014/main" id="{65FA3CC0-5605-EB86-99CD-25F8C7E5A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02" y="948279"/>
            <a:ext cx="11278498" cy="2377028"/>
          </a:xfrm>
        </p:spPr>
        <p:txBody>
          <a:bodyPr anchor="b"/>
          <a:lstStyle>
            <a:lvl1pPr marL="7938" indent="0" algn="ctr">
              <a:tabLst/>
              <a:defRPr sz="440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5" name="Text Placeholder 3">
            <a:extLst>
              <a:ext uri="{FF2B5EF4-FFF2-40B4-BE49-F238E27FC236}">
                <a16:creationId xmlns:a16="http://schemas.microsoft.com/office/drawing/2014/main" id="{A92B75E0-A516-D654-881C-6918440894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0703" y="3537494"/>
            <a:ext cx="11278498" cy="2439474"/>
          </a:xfrm>
        </p:spPr>
        <p:txBody>
          <a:bodyPr tIns="0" bIns="0"/>
          <a:lstStyle>
            <a:lvl1pPr marL="0" indent="0" algn="ctr">
              <a:buNone/>
              <a:defRPr sz="240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107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 Slide -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B85BE80-E4A8-D184-4CDA-4AC7BA553D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76005"/>
            <a:ext cx="9144000" cy="765203"/>
          </a:xfrm>
        </p:spPr>
        <p:txBody>
          <a:bodyPr tIns="0" bIns="0"/>
          <a:lstStyle>
            <a:lvl1pPr marL="0" indent="0" algn="ctr">
              <a:buNone/>
              <a:defRPr sz="2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15539159-F8F0-6990-B931-365696357A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509" r="8982" b="17427"/>
          <a:stretch/>
        </p:blipFill>
        <p:spPr>
          <a:xfrm>
            <a:off x="5241073" y="0"/>
            <a:ext cx="6950927" cy="685800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32DC6649-EACA-F1D4-4A8F-39079C13D18E}"/>
              </a:ext>
            </a:extLst>
          </p:cNvPr>
          <p:cNvGrpSpPr/>
          <p:nvPr/>
        </p:nvGrpSpPr>
        <p:grpSpPr>
          <a:xfrm>
            <a:off x="4308397" y="2271614"/>
            <a:ext cx="274320" cy="274320"/>
            <a:chOff x="4595437" y="5283262"/>
            <a:chExt cx="274320" cy="27432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298D5E6-70A8-559E-6FFF-2E3377F964B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D8B31D2-5509-3BEA-DDC5-DA9ACD2A2338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0AB4C62-0B84-0F63-D907-95C2CE7972C7}"/>
              </a:ext>
            </a:extLst>
          </p:cNvPr>
          <p:cNvGrpSpPr/>
          <p:nvPr/>
        </p:nvGrpSpPr>
        <p:grpSpPr>
          <a:xfrm rot="10800000">
            <a:off x="7558410" y="1621881"/>
            <a:ext cx="274320" cy="274320"/>
            <a:chOff x="4595437" y="5283262"/>
            <a:chExt cx="274320" cy="27432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23C144E-2341-C831-EE65-4C82FC01FC1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1FC10F7-8A28-85E5-0121-42C52EC7EA3F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EA44D13-4288-CA0D-36BA-F2F22B61B6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27834" y="3908565"/>
            <a:ext cx="4740165" cy="316230"/>
          </a:xfrm>
        </p:spPr>
        <p:txBody>
          <a:bodyPr tIns="0" bIns="0" anchor="b"/>
          <a:lstStyle>
            <a:lvl1pPr marL="4763" indent="0">
              <a:buNone/>
              <a:tabLst/>
              <a:defRPr sz="2000" b="0" i="0">
                <a:solidFill>
                  <a:schemeClr val="bg1"/>
                </a:solidFill>
                <a:latin typeface="Lexend Medium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90A49F4-1805-4392-3C20-ABD88DEBB7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7834" y="4259348"/>
            <a:ext cx="4740165" cy="246487"/>
          </a:xfrm>
        </p:spPr>
        <p:txBody>
          <a:bodyPr tIns="0" bIns="0"/>
          <a:lstStyle>
            <a:lvl1pPr marL="4763" indent="0">
              <a:buNone/>
              <a:tabLst/>
              <a:defRPr sz="1600" b="0" i="0">
                <a:solidFill>
                  <a:schemeClr val="tx2">
                    <a:lumMod val="40000"/>
                    <a:lumOff val="60000"/>
                  </a:schemeClr>
                </a:solidFill>
                <a:latin typeface="Lexend Light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2E48BBFB-8AF6-9DDC-C8E5-E6D8DBF1B4A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27834" y="4613552"/>
            <a:ext cx="4740165" cy="316230"/>
          </a:xfrm>
        </p:spPr>
        <p:txBody>
          <a:bodyPr tIns="0" bIns="0" anchor="b"/>
          <a:lstStyle>
            <a:lvl1pPr marL="4763" indent="0">
              <a:buNone/>
              <a:tabLst/>
              <a:defRPr sz="1600" b="0" i="0">
                <a:solidFill>
                  <a:schemeClr val="bg2"/>
                </a:solidFill>
                <a:latin typeface="Lexend Light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Email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D16631CE-CA58-C5F2-E7E9-EB4207B171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7834" y="5003019"/>
            <a:ext cx="4740165" cy="316230"/>
          </a:xfrm>
        </p:spPr>
        <p:txBody>
          <a:bodyPr tIns="0" bIns="0" anchor="t"/>
          <a:lstStyle>
            <a:lvl1pPr marL="4763" indent="0">
              <a:buNone/>
              <a:tabLst/>
              <a:defRPr sz="1600" b="0" i="0">
                <a:solidFill>
                  <a:schemeClr val="bg2"/>
                </a:solidFill>
                <a:latin typeface="Lexend Light" pitchFamily="2" charset="7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Phone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BCADD0C-D31E-C283-3C9E-64631EFE227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88245" y="3820789"/>
            <a:ext cx="1560302" cy="1560302"/>
          </a:xfrm>
          <a:custGeom>
            <a:avLst/>
            <a:gdLst>
              <a:gd name="connsiteX0" fmla="*/ 968441 w 1936882"/>
              <a:gd name="connsiteY0" fmla="*/ 0 h 1936882"/>
              <a:gd name="connsiteX1" fmla="*/ 1936882 w 1936882"/>
              <a:gd name="connsiteY1" fmla="*/ 968441 h 1936882"/>
              <a:gd name="connsiteX2" fmla="*/ 968441 w 1936882"/>
              <a:gd name="connsiteY2" fmla="*/ 1936882 h 1936882"/>
              <a:gd name="connsiteX3" fmla="*/ 0 w 1936882"/>
              <a:gd name="connsiteY3" fmla="*/ 968441 h 1936882"/>
              <a:gd name="connsiteX4" fmla="*/ 968441 w 1936882"/>
              <a:gd name="connsiteY4" fmla="*/ 0 h 193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6882" h="1936882">
                <a:moveTo>
                  <a:pt x="968441" y="0"/>
                </a:moveTo>
                <a:cubicBezTo>
                  <a:pt x="1503296" y="0"/>
                  <a:pt x="1936882" y="433586"/>
                  <a:pt x="1936882" y="968441"/>
                </a:cubicBezTo>
                <a:cubicBezTo>
                  <a:pt x="1936882" y="1503296"/>
                  <a:pt x="1503296" y="1936882"/>
                  <a:pt x="968441" y="1936882"/>
                </a:cubicBezTo>
                <a:cubicBezTo>
                  <a:pt x="433586" y="1936882"/>
                  <a:pt x="0" y="1503296"/>
                  <a:pt x="0" y="968441"/>
                </a:cubicBezTo>
                <a:cubicBezTo>
                  <a:pt x="0" y="433586"/>
                  <a:pt x="433586" y="0"/>
                  <a:pt x="968441" y="0"/>
                </a:cubicBez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marL="12700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35B308B-6221-71F6-51EF-F6596987D734}"/>
              </a:ext>
            </a:extLst>
          </p:cNvPr>
          <p:cNvSpPr txBox="1"/>
          <p:nvPr/>
        </p:nvSpPr>
        <p:spPr>
          <a:xfrm>
            <a:off x="4283107" y="1597507"/>
            <a:ext cx="35974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0" i="0" dirty="0">
                <a:solidFill>
                  <a:schemeClr val="bg2"/>
                </a:solidFill>
                <a:latin typeface="Lexend" pitchFamily="2" charset="77"/>
              </a:rPr>
              <a:t>Thank you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6F1FF64-196E-AEEC-80FE-4A7CB9A881F7}"/>
              </a:ext>
            </a:extLst>
          </p:cNvPr>
          <p:cNvSpPr txBox="1"/>
          <p:nvPr/>
        </p:nvSpPr>
        <p:spPr>
          <a:xfrm>
            <a:off x="1789814" y="6379538"/>
            <a:ext cx="8612373" cy="425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information in this presentation is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related to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unique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group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purchasing approach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of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Benecon </a:t>
            </a:r>
            <a:r>
              <a:rPr lang="en-US" sz="500" kern="0" spc="-1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Group, LLC.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This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approach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consists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of risk sharing models and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mathematical formulas that Benecon considers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proprietary intellectual</a:t>
            </a:r>
            <a:r>
              <a:rPr lang="en-US" sz="500" kern="0" spc="6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property.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By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reviewing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this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presentation,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it is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understood that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holder of this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information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shall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keep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all ideas and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concepts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 strict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confidence. Without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prior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written consent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of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Benecon,</a:t>
            </a:r>
            <a:r>
              <a:rPr lang="en-US" sz="500" kern="0" spc="-1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no one shall </a:t>
            </a:r>
            <a:r>
              <a:rPr lang="en-US" sz="500" kern="0" spc="-2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copy,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reproduce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or disclose in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any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manner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any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of the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contents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 this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presentation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 any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third</a:t>
            </a:r>
            <a:r>
              <a:rPr lang="en-US" sz="500" kern="0" spc="2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parties.</a:t>
            </a:r>
            <a:endParaRPr lang="en-US" sz="5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en-US" sz="5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48ECC09-2F66-DE8D-4272-53E32A311D2C}"/>
              </a:ext>
            </a:extLst>
          </p:cNvPr>
          <p:cNvGrpSpPr/>
          <p:nvPr userDrawn="1"/>
        </p:nvGrpSpPr>
        <p:grpSpPr>
          <a:xfrm>
            <a:off x="3997627" y="852302"/>
            <a:ext cx="4196745" cy="435305"/>
            <a:chOff x="3842069" y="852302"/>
            <a:chExt cx="4196745" cy="43530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81186577-8893-1B2F-97E8-70C26DD674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842069" y="852302"/>
              <a:ext cx="1659223" cy="343696"/>
            </a:xfrm>
            <a:prstGeom prst="rect">
              <a:avLst/>
            </a:prstGeom>
          </p:spPr>
        </p:pic>
        <p:pic>
          <p:nvPicPr>
            <p:cNvPr id="2" name="Picture 1" descr="A black background with white text&#10;&#10;Description automatically generated">
              <a:extLst>
                <a:ext uri="{FF2B5EF4-FFF2-40B4-BE49-F238E27FC236}">
                  <a16:creationId xmlns:a16="http://schemas.microsoft.com/office/drawing/2014/main" id="{541E1BC3-29EC-2855-095C-388D523011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30" t="43011" r="14165" b="43224"/>
            <a:stretch/>
          </p:blipFill>
          <p:spPr>
            <a:xfrm>
              <a:off x="5790194" y="855930"/>
              <a:ext cx="2248620" cy="4316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779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End Slide - Generi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B85BE80-E4A8-D184-4CDA-4AC7BA553D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43924"/>
            <a:ext cx="9144000" cy="68788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1186577-8893-1B2F-97E8-70C26DD67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83428" y="1283619"/>
            <a:ext cx="1825145" cy="378066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15539159-F8F0-6990-B931-365696357A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5509" r="8982" b="17427"/>
          <a:stretch/>
        </p:blipFill>
        <p:spPr>
          <a:xfrm>
            <a:off x="5241073" y="0"/>
            <a:ext cx="6950927" cy="685800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32DC6649-EACA-F1D4-4A8F-39079C13D18E}"/>
              </a:ext>
            </a:extLst>
          </p:cNvPr>
          <p:cNvGrpSpPr/>
          <p:nvPr/>
        </p:nvGrpSpPr>
        <p:grpSpPr>
          <a:xfrm>
            <a:off x="4308397" y="3129310"/>
            <a:ext cx="274320" cy="274320"/>
            <a:chOff x="4595437" y="5283262"/>
            <a:chExt cx="274320" cy="27432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298D5E6-70A8-559E-6FFF-2E3377F964B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D8B31D2-5509-3BEA-DDC5-DA9ACD2A2338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0AB4C62-0B84-0F63-D907-95C2CE7972C7}"/>
              </a:ext>
            </a:extLst>
          </p:cNvPr>
          <p:cNvGrpSpPr/>
          <p:nvPr/>
        </p:nvGrpSpPr>
        <p:grpSpPr>
          <a:xfrm rot="10800000">
            <a:off x="7558410" y="2479577"/>
            <a:ext cx="274320" cy="274320"/>
            <a:chOff x="4595437" y="5283262"/>
            <a:chExt cx="274320" cy="27432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23C144E-2341-C831-EE65-4C82FC01FC1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465377" y="5420422"/>
              <a:ext cx="27432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1FC10F7-8A28-85E5-0121-42C52EC7EA3F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732597" y="5417248"/>
              <a:ext cx="0" cy="27432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5922EAE-2C5D-1238-79B8-1C7EDA105D98}"/>
              </a:ext>
            </a:extLst>
          </p:cNvPr>
          <p:cNvSpPr txBox="1"/>
          <p:nvPr/>
        </p:nvSpPr>
        <p:spPr>
          <a:xfrm>
            <a:off x="4283107" y="2433886"/>
            <a:ext cx="35974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0" i="0" dirty="0">
                <a:solidFill>
                  <a:schemeClr val="bg2"/>
                </a:solidFill>
                <a:latin typeface="Lexend" pitchFamily="2" charset="77"/>
              </a:rPr>
              <a:t>Thank you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A7BA4F1-BFED-D572-D33A-AAC08EC2AFE9}"/>
              </a:ext>
            </a:extLst>
          </p:cNvPr>
          <p:cNvGrpSpPr/>
          <p:nvPr/>
        </p:nvGrpSpPr>
        <p:grpSpPr>
          <a:xfrm>
            <a:off x="2132618" y="4905440"/>
            <a:ext cx="7699949" cy="407391"/>
            <a:chOff x="2169041" y="4905440"/>
            <a:chExt cx="7699949" cy="40739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164B75D-BDCE-4228-16FC-31D3908D7E28}"/>
                </a:ext>
              </a:extLst>
            </p:cNvPr>
            <p:cNvSpPr txBox="1"/>
            <p:nvPr/>
          </p:nvSpPr>
          <p:spPr>
            <a:xfrm>
              <a:off x="2169041" y="4905440"/>
              <a:ext cx="42585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0" i="0" dirty="0">
                  <a:solidFill>
                    <a:schemeClr val="bg2"/>
                  </a:solidFill>
                  <a:latin typeface="Lexend Light" pitchFamily="2" charset="77"/>
                </a:rPr>
                <a:t>Please visit us at</a:t>
              </a:r>
            </a:p>
          </p:txBody>
        </p:sp>
        <p:sp>
          <p:nvSpPr>
            <p:cNvPr id="17" name="TextBox 16">
              <a:hlinkClick r:id="rId6"/>
              <a:extLst>
                <a:ext uri="{FF2B5EF4-FFF2-40B4-BE49-F238E27FC236}">
                  <a16:creationId xmlns:a16="http://schemas.microsoft.com/office/drawing/2014/main" id="{996C7C59-4EE3-964D-73E0-2544B68B7724}"/>
                </a:ext>
              </a:extLst>
            </p:cNvPr>
            <p:cNvSpPr txBox="1"/>
            <p:nvPr/>
          </p:nvSpPr>
          <p:spPr>
            <a:xfrm>
              <a:off x="6335436" y="4912721"/>
              <a:ext cx="35335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b="0" i="0" u="none" dirty="0">
                  <a:solidFill>
                    <a:schemeClr val="bg2"/>
                  </a:solidFill>
                  <a:latin typeface="+mn-lt"/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benecon.com</a:t>
              </a:r>
              <a:endParaRPr lang="en-US" sz="2000" b="0" i="0" u="none" dirty="0">
                <a:solidFill>
                  <a:schemeClr val="bg2"/>
                </a:solidFill>
                <a:latin typeface="+mn-lt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DA33C7C-D679-A14E-A592-D1CABFECD47A}"/>
              </a:ext>
            </a:extLst>
          </p:cNvPr>
          <p:cNvSpPr txBox="1"/>
          <p:nvPr/>
        </p:nvSpPr>
        <p:spPr>
          <a:xfrm>
            <a:off x="1789814" y="6379538"/>
            <a:ext cx="8612373" cy="425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information in this presentation is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related to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unique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group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purchasing approach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of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Benecon </a:t>
            </a:r>
            <a:r>
              <a:rPr lang="en-US" sz="500" kern="0" spc="-1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Group, LLC.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This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approach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consists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of risk sharing models and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mathematical formulas that Benecon considers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proprietary intellectual</a:t>
            </a:r>
            <a:r>
              <a:rPr lang="en-US" sz="500" kern="0" spc="6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property.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By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reviewing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this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presentation,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it is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understood that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holder of this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information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shall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keep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all ideas and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concepts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 strict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confidence. Without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prior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written consent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of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Benecon,</a:t>
            </a:r>
            <a:r>
              <a:rPr lang="en-US" sz="500" kern="0" spc="-1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no one shall </a:t>
            </a:r>
            <a:r>
              <a:rPr lang="en-US" sz="500" kern="0" spc="-2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copy,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reproduce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or disclose in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any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manner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any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of the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contents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 this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presentation </a:t>
            </a:r>
            <a:r>
              <a:rPr lang="en-US" sz="500" kern="0" spc="-1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 any </a:t>
            </a:r>
            <a:r>
              <a:rPr lang="en-US" sz="500" kern="0" spc="-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third</a:t>
            </a:r>
            <a:r>
              <a:rPr lang="en-US" sz="500" kern="0" spc="25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00" kern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parties.</a:t>
            </a:r>
            <a:endParaRPr lang="en-US" sz="5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en-US" sz="5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83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B8B4D-9F68-0799-037E-2FF318B5A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4A72CE-A7A1-58CD-B46B-EDEA4F4A64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8724" y="1678066"/>
            <a:ext cx="11276076" cy="4506165"/>
          </a:xfrm>
        </p:spPr>
        <p:txBody>
          <a:bodyPr vert="eaVert" lIns="0" tIns="0" rIns="0" bIns="0"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E4087-C185-30C9-610E-738E32677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71DC8-608E-FA8D-2236-AD511729A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D7F8E7-4981-355D-6550-CD36C8485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C7378-4A1B-4211-9A80-E5B291D4A92B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6161988-2054-2179-56A3-4D93C95C5CDF}"/>
              </a:ext>
            </a:extLst>
          </p:cNvPr>
          <p:cNvGrpSpPr/>
          <p:nvPr/>
        </p:nvGrpSpPr>
        <p:grpSpPr>
          <a:xfrm rot="16200000">
            <a:off x="394013" y="1377731"/>
            <a:ext cx="294265" cy="274320"/>
            <a:chOff x="5244047" y="568712"/>
            <a:chExt cx="274320" cy="27432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B5BD810-C86E-CB84-94D8-3C5559B894BF}"/>
                </a:ext>
              </a:extLst>
            </p:cNvPr>
            <p:cNvCxnSpPr>
              <a:cxnSpLocks/>
            </p:cNvCxnSpPr>
            <p:nvPr/>
          </p:nvCxnSpPr>
          <p:spPr>
            <a:xfrm>
              <a:off x="5244047" y="568712"/>
              <a:ext cx="274320" cy="0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E4E4602-A2F9-320C-B06C-F676683B19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44047" y="568712"/>
              <a:ext cx="0" cy="274320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5063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167FA0-EF32-8818-B0DD-05315EA0AC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0CD9EE-CD68-9E4E-F015-1D8816F331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148C4-23B9-B804-855D-E4DAD986C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B3FC9-CF49-3C5F-40AC-8C68D29FD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AD5DA-B3AC-BAE4-40FD-99CD06ECB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C7378-4A1B-4211-9A80-E5B291D4A9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30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Relationship Id="rId27" Type="http://schemas.openxmlformats.org/officeDocument/2006/relationships/image" Target="../media/image5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29" Type="http://schemas.openxmlformats.org/officeDocument/2006/relationships/image" Target="../media/image5.sv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slideLayout" Target="../slideLayouts/slideLayout44.xml"/><Relationship Id="rId28" Type="http://schemas.openxmlformats.org/officeDocument/2006/relationships/image" Target="../media/image4.png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Relationship Id="rId27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6727B1C-C18D-DB24-3EB6-53CB71171D9D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r="27362"/>
          <a:stretch/>
        </p:blipFill>
        <p:spPr>
          <a:xfrm>
            <a:off x="11508225" y="6362365"/>
            <a:ext cx="699818" cy="417201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23591B5-DDD5-3086-68DF-4C5BB24A7323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t="5509" r="8982" b="-3277"/>
          <a:stretch/>
        </p:blipFill>
        <p:spPr>
          <a:xfrm>
            <a:off x="6713034" y="0"/>
            <a:ext cx="5478966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6A95FF-59E1-FF1E-E86F-1BE111BE8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24" y="284915"/>
            <a:ext cx="11274545" cy="1325563"/>
          </a:xfrm>
          <a:prstGeom prst="rect">
            <a:avLst/>
          </a:prstGeom>
        </p:spPr>
        <p:txBody>
          <a:bodyPr vert="horz" lIns="0" tIns="45720" rIns="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0C5B0A-264E-8742-9CC2-CD803B63D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724" y="1825624"/>
            <a:ext cx="11276076" cy="44227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9ECAA-C4B5-03BE-8892-7E2097C4EB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02318" y="6411839"/>
            <a:ext cx="873673" cy="3027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 b="0" i="0">
                <a:solidFill>
                  <a:schemeClr val="tx1">
                    <a:tint val="75000"/>
                  </a:schemeClr>
                </a:solidFill>
                <a:latin typeface="Lexend Ligh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E1808-9831-9523-55A0-259740EA8D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8724" y="6418688"/>
            <a:ext cx="8789550" cy="3027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0" i="0">
                <a:solidFill>
                  <a:schemeClr val="tx1">
                    <a:tint val="75000"/>
                  </a:schemeClr>
                </a:solidFill>
                <a:latin typeface="Lexend Ligh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9CBF4-F7FB-FBBB-E96C-79691056ED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80922" y="6429056"/>
            <a:ext cx="285000" cy="3027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700" b="0" i="0">
                <a:solidFill>
                  <a:schemeClr val="bg2"/>
                </a:solidFill>
                <a:latin typeface="Lexend Light" pitchFamily="2" charset="77"/>
              </a:defRPr>
            </a:lvl1pPr>
          </a:lstStyle>
          <a:p>
            <a:fld id="{A13D5B38-5318-47FF-BB01-D9495E73FEC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6C5396ED-6622-E8B0-974D-8F54915B533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0576146" y="6472746"/>
            <a:ext cx="873673" cy="18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283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81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marL="119063" indent="0" algn="l" defTabSz="914400" rtl="0" eaLnBrk="1" latinLnBrk="0" hangingPunct="1">
        <a:lnSpc>
          <a:spcPct val="100000"/>
        </a:lnSpc>
        <a:spcBef>
          <a:spcPct val="0"/>
        </a:spcBef>
        <a:buNone/>
        <a:tabLst/>
        <a:defRPr sz="4000" b="0" i="0" kern="1200">
          <a:solidFill>
            <a:schemeClr val="accent2"/>
          </a:solidFill>
          <a:latin typeface="Lexend" pitchFamily="2" charset="77"/>
          <a:ea typeface="+mj-ea"/>
          <a:cs typeface="+mj-cs"/>
        </a:defRPr>
      </a:lvl1pPr>
    </p:titleStyle>
    <p:bodyStyle>
      <a:lvl1pPr marL="401638" indent="-274638" algn="l" defTabSz="914400" rtl="0" eaLnBrk="1" latinLnBrk="0" hangingPunct="1">
        <a:lnSpc>
          <a:spcPct val="100000"/>
        </a:lnSpc>
        <a:spcBef>
          <a:spcPts val="1200"/>
        </a:spcBef>
        <a:spcAft>
          <a:spcPts val="0"/>
        </a:spcAft>
        <a:buClr>
          <a:schemeClr val="accent3"/>
        </a:buClr>
        <a:buFont typeface="Arial" panose="020B0604020202020204" pitchFamily="34" charset="0"/>
        <a:buChar char="•"/>
        <a:tabLst/>
        <a:defRPr sz="2800" b="0" i="0" kern="1200">
          <a:solidFill>
            <a:schemeClr val="tx2"/>
          </a:solidFill>
          <a:latin typeface="Lexend Light" pitchFamily="2" charset="77"/>
          <a:ea typeface="+mn-ea"/>
          <a:cs typeface="+mn-cs"/>
        </a:defRPr>
      </a:lvl1pPr>
      <a:lvl2pPr marL="749300" indent="-27940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3"/>
        </a:buClr>
        <a:buFont typeface="System Font Regular"/>
        <a:buChar char="−"/>
        <a:tabLst/>
        <a:defRPr sz="2400" b="0" i="0" kern="1200">
          <a:solidFill>
            <a:schemeClr val="tx2"/>
          </a:solidFill>
          <a:latin typeface="Lexend Light" pitchFamily="2" charset="77"/>
          <a:ea typeface="+mn-ea"/>
          <a:cs typeface="+mn-cs"/>
        </a:defRPr>
      </a:lvl2pPr>
      <a:lvl3pPr marL="1030288" indent="-280988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3"/>
        </a:buClr>
        <a:buFont typeface="Arial" panose="020B0604020202020204" pitchFamily="34" charset="0"/>
        <a:buChar char="•"/>
        <a:tabLst/>
        <a:defRPr sz="2400" b="0" i="0" kern="1200">
          <a:solidFill>
            <a:schemeClr val="tx2"/>
          </a:solidFill>
          <a:latin typeface="Lexend Light" pitchFamily="2" charset="77"/>
          <a:ea typeface="+mn-ea"/>
          <a:cs typeface="+mn-cs"/>
        </a:defRPr>
      </a:lvl3pPr>
      <a:lvl4pPr marL="1373188" indent="-27940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3"/>
        </a:buClr>
        <a:buFont typeface="System Font Regular"/>
        <a:buChar char="−"/>
        <a:tabLst/>
        <a:defRPr sz="2400" b="0" i="0" kern="1200">
          <a:solidFill>
            <a:schemeClr val="tx2"/>
          </a:solidFill>
          <a:latin typeface="Lexend Light" pitchFamily="2" charset="77"/>
          <a:ea typeface="+mn-ea"/>
          <a:cs typeface="+mn-cs"/>
        </a:defRPr>
      </a:lvl4pPr>
      <a:lvl5pPr marL="1660525" indent="-231775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3"/>
        </a:buClr>
        <a:buFont typeface="Arial" panose="020B0604020202020204" pitchFamily="34" charset="0"/>
        <a:buChar char="•"/>
        <a:tabLst/>
        <a:defRPr sz="2400" b="0" i="0" kern="1200">
          <a:solidFill>
            <a:schemeClr val="tx2"/>
          </a:solidFill>
          <a:latin typeface="Lexend Ligh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36">
          <p15:clr>
            <a:srgbClr val="F26B43"/>
          </p15:clr>
        </p15:guide>
        <p15:guide id="2" pos="281">
          <p15:clr>
            <a:srgbClr val="F26B43"/>
          </p15:clr>
        </p15:guide>
        <p15:guide id="3" pos="7392">
          <p15:clr>
            <a:srgbClr val="F26B43"/>
          </p15:clr>
        </p15:guide>
        <p15:guide id="5" pos="6720">
          <p15:clr>
            <a:srgbClr val="F26B43"/>
          </p15:clr>
        </p15:guide>
        <p15:guide id="7" orient="horz" pos="216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orient="horz" pos="1142">
          <p15:clr>
            <a:srgbClr val="F26B43"/>
          </p15:clr>
        </p15:guide>
        <p15:guide id="10" orient="horz" pos="1824">
          <p15:clr>
            <a:srgbClr val="F26B43"/>
          </p15:clr>
        </p15:guide>
        <p15:guide id="11" orient="horz" pos="194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6727B1C-C18D-DB24-3EB6-53CB71171D9D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r="27362"/>
          <a:stretch/>
        </p:blipFill>
        <p:spPr>
          <a:xfrm>
            <a:off x="11508225" y="6362365"/>
            <a:ext cx="699818" cy="417201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23591B5-DDD5-3086-68DF-4C5BB24A7323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t="5509" r="8982" b="-3277"/>
          <a:stretch/>
        </p:blipFill>
        <p:spPr>
          <a:xfrm>
            <a:off x="6713034" y="0"/>
            <a:ext cx="5478966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6A95FF-59E1-FF1E-E86F-1BE111BE8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24" y="284915"/>
            <a:ext cx="11274545" cy="1325563"/>
          </a:xfrm>
          <a:prstGeom prst="rect">
            <a:avLst/>
          </a:prstGeom>
        </p:spPr>
        <p:txBody>
          <a:bodyPr vert="horz" lIns="0" tIns="45720" rIns="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0C5B0A-264E-8742-9CC2-CD803B63D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724" y="1825624"/>
            <a:ext cx="11276076" cy="44227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9ECAA-C4B5-03BE-8892-7E2097C4EB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02318" y="6411839"/>
            <a:ext cx="873673" cy="3027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 b="0" i="0">
                <a:solidFill>
                  <a:schemeClr val="tx1">
                    <a:tint val="75000"/>
                  </a:schemeClr>
                </a:solidFill>
                <a:latin typeface="Lexend Ligh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E1808-9831-9523-55A0-259740EA8D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8724" y="6418688"/>
            <a:ext cx="8789550" cy="3027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0" i="0">
                <a:solidFill>
                  <a:schemeClr val="tx1">
                    <a:tint val="75000"/>
                  </a:schemeClr>
                </a:solidFill>
                <a:latin typeface="Lexend Ligh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9CBF4-F7FB-FBBB-E96C-79691056ED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80922" y="6429056"/>
            <a:ext cx="285000" cy="3027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700" b="0" i="0">
                <a:solidFill>
                  <a:schemeClr val="bg2"/>
                </a:solidFill>
                <a:latin typeface="Lexend Light" pitchFamily="2" charset="77"/>
              </a:defRPr>
            </a:lvl1pPr>
          </a:lstStyle>
          <a:p>
            <a:fld id="{BEAC7378-4A1B-4211-9A80-E5B291D4A92B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6C5396ED-6622-E8B0-974D-8F54915B533D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576146" y="6472746"/>
            <a:ext cx="873673" cy="18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32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  <p:sldLayoutId id="2147483700" r:id="rId18"/>
    <p:sldLayoutId id="2147483701" r:id="rId19"/>
    <p:sldLayoutId id="2147483702" r:id="rId20"/>
    <p:sldLayoutId id="2147483703" r:id="rId21"/>
    <p:sldLayoutId id="2147483704" r:id="rId22"/>
    <p:sldLayoutId id="2147483705" r:id="rId2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marL="119063" indent="0" algn="l" defTabSz="914400" rtl="0" eaLnBrk="1" latinLnBrk="0" hangingPunct="1">
        <a:lnSpc>
          <a:spcPct val="100000"/>
        </a:lnSpc>
        <a:spcBef>
          <a:spcPct val="0"/>
        </a:spcBef>
        <a:buNone/>
        <a:tabLst/>
        <a:defRPr sz="4000" b="0" i="0" kern="1200">
          <a:solidFill>
            <a:schemeClr val="accent2"/>
          </a:solidFill>
          <a:latin typeface="Lexend" pitchFamily="2" charset="77"/>
          <a:ea typeface="+mj-ea"/>
          <a:cs typeface="+mj-cs"/>
        </a:defRPr>
      </a:lvl1pPr>
    </p:titleStyle>
    <p:bodyStyle>
      <a:lvl1pPr marL="401638" indent="-274638" algn="l" defTabSz="914400" rtl="0" eaLnBrk="1" latinLnBrk="0" hangingPunct="1">
        <a:lnSpc>
          <a:spcPct val="100000"/>
        </a:lnSpc>
        <a:spcBef>
          <a:spcPts val="1200"/>
        </a:spcBef>
        <a:spcAft>
          <a:spcPts val="0"/>
        </a:spcAft>
        <a:buClr>
          <a:schemeClr val="accent3"/>
        </a:buClr>
        <a:buFont typeface="Arial" panose="020B0604020202020204" pitchFamily="34" charset="0"/>
        <a:buChar char="•"/>
        <a:tabLst/>
        <a:defRPr sz="2800" b="0" i="0" kern="1200">
          <a:solidFill>
            <a:schemeClr val="tx2"/>
          </a:solidFill>
          <a:latin typeface="Lexend Light" pitchFamily="2" charset="77"/>
          <a:ea typeface="+mn-ea"/>
          <a:cs typeface="+mn-cs"/>
        </a:defRPr>
      </a:lvl1pPr>
      <a:lvl2pPr marL="749300" indent="-27940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3"/>
        </a:buClr>
        <a:buFont typeface="System Font Regular"/>
        <a:buChar char="−"/>
        <a:tabLst/>
        <a:defRPr sz="2400" b="0" i="0" kern="1200">
          <a:solidFill>
            <a:schemeClr val="tx2"/>
          </a:solidFill>
          <a:latin typeface="Lexend Light" pitchFamily="2" charset="77"/>
          <a:ea typeface="+mn-ea"/>
          <a:cs typeface="+mn-cs"/>
        </a:defRPr>
      </a:lvl2pPr>
      <a:lvl3pPr marL="1030288" indent="-280988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3"/>
        </a:buClr>
        <a:buFont typeface="Arial" panose="020B0604020202020204" pitchFamily="34" charset="0"/>
        <a:buChar char="•"/>
        <a:tabLst/>
        <a:defRPr sz="2400" b="0" i="0" kern="1200">
          <a:solidFill>
            <a:schemeClr val="tx2"/>
          </a:solidFill>
          <a:latin typeface="Lexend Light" pitchFamily="2" charset="77"/>
          <a:ea typeface="+mn-ea"/>
          <a:cs typeface="+mn-cs"/>
        </a:defRPr>
      </a:lvl3pPr>
      <a:lvl4pPr marL="1373188" indent="-27940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3"/>
        </a:buClr>
        <a:buFont typeface="System Font Regular"/>
        <a:buChar char="−"/>
        <a:tabLst/>
        <a:defRPr sz="2400" b="0" i="0" kern="1200">
          <a:solidFill>
            <a:schemeClr val="tx2"/>
          </a:solidFill>
          <a:latin typeface="Lexend Light" pitchFamily="2" charset="77"/>
          <a:ea typeface="+mn-ea"/>
          <a:cs typeface="+mn-cs"/>
        </a:defRPr>
      </a:lvl4pPr>
      <a:lvl5pPr marL="1660525" indent="-231775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3"/>
        </a:buClr>
        <a:buFont typeface="Arial" panose="020B0604020202020204" pitchFamily="34" charset="0"/>
        <a:buChar char="•"/>
        <a:tabLst/>
        <a:defRPr sz="2400" b="0" i="0" kern="1200">
          <a:solidFill>
            <a:schemeClr val="tx2"/>
          </a:solidFill>
          <a:latin typeface="Lexend Ligh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36">
          <p15:clr>
            <a:srgbClr val="F26B43"/>
          </p15:clr>
        </p15:guide>
        <p15:guide id="2" pos="281">
          <p15:clr>
            <a:srgbClr val="F26B43"/>
          </p15:clr>
        </p15:guide>
        <p15:guide id="3" pos="7392">
          <p15:clr>
            <a:srgbClr val="F26B43"/>
          </p15:clr>
        </p15:guide>
        <p15:guide id="5" pos="6720">
          <p15:clr>
            <a:srgbClr val="F26B43"/>
          </p15:clr>
        </p15:guide>
        <p15:guide id="7" orient="horz" pos="216">
          <p15:clr>
            <a:srgbClr val="F26B43"/>
          </p15:clr>
        </p15:guide>
        <p15:guide id="8" orient="horz" pos="1011">
          <p15:clr>
            <a:srgbClr val="F26B43"/>
          </p15:clr>
        </p15:guide>
        <p15:guide id="9" orient="horz" pos="1142">
          <p15:clr>
            <a:srgbClr val="F26B43"/>
          </p15:clr>
        </p15:guide>
        <p15:guide id="10" orient="horz" pos="1824">
          <p15:clr>
            <a:srgbClr val="F26B43"/>
          </p15:clr>
        </p15:guide>
        <p15:guide id="11" orient="horz" pos="194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jpg"/><Relationship Id="rId17" Type="http://schemas.openxmlformats.org/officeDocument/2006/relationships/image" Target="../media/image30.png"/><Relationship Id="rId2" Type="http://schemas.openxmlformats.org/officeDocument/2006/relationships/image" Target="../media/image15.png"/><Relationship Id="rId16" Type="http://schemas.openxmlformats.org/officeDocument/2006/relationships/image" Target="../media/image29.jp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9.jp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image" Target="../media/image17.svg"/><Relationship Id="rId9" Type="http://schemas.openxmlformats.org/officeDocument/2006/relationships/image" Target="../media/image22.jpg"/><Relationship Id="rId1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7BBDD9C-A914-9D5F-249D-7AF7BE0F5F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992459"/>
            <a:ext cx="10066867" cy="1148884"/>
          </a:xfrm>
        </p:spPr>
        <p:txBody>
          <a:bodyPr/>
          <a:lstStyle/>
          <a:p>
            <a:r>
              <a:rPr lang="en-US" sz="6000" b="1" dirty="0">
                <a:solidFill>
                  <a:schemeClr val="accent1">
                    <a:lumMod val="50000"/>
                    <a:lumOff val="50000"/>
                  </a:schemeClr>
                </a:solidFill>
                <a:latin typeface="+mn-lt"/>
              </a:rPr>
              <a:t>H</a:t>
            </a:r>
            <a:r>
              <a:rPr lang="en-US" sz="6000" b="1" dirty="0">
                <a:solidFill>
                  <a:schemeClr val="bg1"/>
                </a:solidFill>
                <a:latin typeface="+mn-lt"/>
              </a:rPr>
              <a:t>ealth</a:t>
            </a:r>
            <a:r>
              <a:rPr lang="en-US" sz="6000" b="1" dirty="0">
                <a:latin typeface="+mn-lt"/>
              </a:rPr>
              <a:t> </a:t>
            </a:r>
            <a:r>
              <a:rPr lang="en-US" sz="6000" b="1" dirty="0">
                <a:solidFill>
                  <a:schemeClr val="accent1">
                    <a:lumMod val="50000"/>
                    <a:lumOff val="50000"/>
                  </a:schemeClr>
                </a:solidFill>
                <a:latin typeface="+mn-lt"/>
              </a:rPr>
              <a:t>P</a:t>
            </a:r>
            <a:r>
              <a:rPr lang="en-US" sz="6000" b="1" dirty="0">
                <a:solidFill>
                  <a:schemeClr val="bg1"/>
                </a:solidFill>
                <a:latin typeface="+mn-lt"/>
              </a:rPr>
              <a:t>lan</a:t>
            </a:r>
            <a:r>
              <a:rPr lang="en-US" sz="6000" b="1" dirty="0">
                <a:latin typeface="+mn-lt"/>
              </a:rPr>
              <a:t> </a:t>
            </a:r>
            <a:r>
              <a:rPr lang="en-US" sz="6000" b="1" dirty="0">
                <a:solidFill>
                  <a:schemeClr val="accent1">
                    <a:lumMod val="50000"/>
                    <a:lumOff val="50000"/>
                  </a:schemeClr>
                </a:solidFill>
                <a:latin typeface="+mn-lt"/>
              </a:rPr>
              <a:t>C</a:t>
            </a:r>
            <a:r>
              <a:rPr lang="en-US" sz="6000" b="1" dirty="0">
                <a:solidFill>
                  <a:schemeClr val="bg1"/>
                </a:solidFill>
                <a:latin typeface="+mn-lt"/>
              </a:rPr>
              <a:t>onsortium</a:t>
            </a:r>
          </a:p>
          <a:p>
            <a:r>
              <a:rPr lang="en-US" sz="1200" dirty="0"/>
              <a:t>	</a:t>
            </a:r>
            <a:endParaRPr lang="en-US" sz="6000" b="1" i="1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1CDB729-29A4-31EC-C49A-E1433D5BB8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Self-funding solved</a:t>
            </a:r>
          </a:p>
        </p:txBody>
      </p:sp>
    </p:spTree>
    <p:extLst>
      <p:ext uri="{BB962C8B-B14F-4D97-AF65-F5344CB8AC3E}">
        <p14:creationId xmlns:p14="http://schemas.microsoft.com/office/powerpoint/2010/main" val="180581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0C4930-7DA3-AAD7-8547-BA6300CA6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Confidential Information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0AB37E-2D69-12B6-1D95-EC07FA083F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833" t="20000" r="30833" b="10000"/>
          <a:stretch/>
        </p:blipFill>
        <p:spPr>
          <a:xfrm>
            <a:off x="4343396" y="1481200"/>
            <a:ext cx="3505200" cy="4800600"/>
          </a:xfrm>
          <a:prstGeom prst="rect">
            <a:avLst/>
          </a:prstGeom>
        </p:spPr>
      </p:pic>
      <p:sp>
        <p:nvSpPr>
          <p:cNvPr id="5" name="object 7">
            <a:extLst>
              <a:ext uri="{FF2B5EF4-FFF2-40B4-BE49-F238E27FC236}">
                <a16:creationId xmlns:a16="http://schemas.microsoft.com/office/drawing/2014/main" id="{872FD2FC-8AD0-65AC-DBAA-7650E57CA88A}"/>
              </a:ext>
            </a:extLst>
          </p:cNvPr>
          <p:cNvSpPr txBox="1">
            <a:spLocks/>
          </p:cNvSpPr>
          <p:nvPr/>
        </p:nvSpPr>
        <p:spPr>
          <a:xfrm>
            <a:off x="1448812" y="2342617"/>
            <a:ext cx="9294367" cy="30777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5080" algn="ctr"/>
            <a:r>
              <a:rPr lang="en-US" sz="2000" kern="0" spc="-1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</a:t>
            </a:r>
            <a:r>
              <a:rPr lang="en-US" sz="2000" kern="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following contains information </a:t>
            </a:r>
            <a:r>
              <a:rPr lang="en-US" sz="2000" kern="0" spc="-1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related to </a:t>
            </a:r>
            <a:r>
              <a:rPr lang="en-US" sz="2000" kern="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unique </a:t>
            </a:r>
            <a:r>
              <a:rPr lang="en-US" sz="2000" kern="0" spc="-1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group </a:t>
            </a:r>
            <a:r>
              <a:rPr lang="en-US" sz="2000" kern="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purchasing approach </a:t>
            </a:r>
            <a:r>
              <a:rPr lang="en-US" sz="2000" kern="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of </a:t>
            </a:r>
            <a:r>
              <a:rPr lang="en-US" sz="2000" kern="0" spc="-1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</a:t>
            </a:r>
            <a:r>
              <a:rPr lang="en-US" sz="2000" kern="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Benecon </a:t>
            </a:r>
            <a:r>
              <a:rPr lang="en-US" sz="2000" kern="0" spc="-1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Group. </a:t>
            </a:r>
            <a:r>
              <a:rPr lang="en-US" sz="2000" kern="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This </a:t>
            </a:r>
            <a:r>
              <a:rPr lang="en-US" sz="2000" kern="0" spc="-1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cooperative </a:t>
            </a:r>
            <a:r>
              <a:rPr lang="en-US" sz="2000" kern="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model </a:t>
            </a:r>
            <a:r>
              <a:rPr lang="en-US" sz="2000" kern="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consists </a:t>
            </a:r>
            <a:r>
              <a:rPr lang="en-US" sz="2000" kern="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of risk sharing models and </a:t>
            </a:r>
            <a:r>
              <a:rPr lang="en-US" sz="2000" kern="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mathematical formulas that Benecon considers </a:t>
            </a:r>
            <a:r>
              <a:rPr lang="en-US" sz="2000" kern="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proprietary intellectual</a:t>
            </a:r>
            <a:r>
              <a:rPr lang="en-US" sz="2000" kern="0" spc="6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2000" kern="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property.</a:t>
            </a:r>
          </a:p>
          <a:p>
            <a:pPr>
              <a:spcBef>
                <a:spcPts val="30"/>
              </a:spcBef>
            </a:pPr>
            <a:endParaRPr lang="en-US" sz="2000" kern="0" dirty="0">
              <a:solidFill>
                <a:schemeClr val="tx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58750" marR="151765" algn="ctr"/>
            <a:r>
              <a:rPr lang="en-US" sz="2000" kern="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By </a:t>
            </a:r>
            <a:r>
              <a:rPr lang="en-US" sz="2000" kern="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reviewing </a:t>
            </a:r>
            <a:r>
              <a:rPr lang="en-US" sz="2000" kern="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this </a:t>
            </a:r>
            <a:r>
              <a:rPr lang="en-US" sz="2000" kern="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presentation, </a:t>
            </a:r>
            <a:r>
              <a:rPr lang="en-US" sz="2000" kern="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it is </a:t>
            </a:r>
            <a:r>
              <a:rPr lang="en-US" sz="2000" kern="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understood that </a:t>
            </a:r>
            <a:r>
              <a:rPr lang="en-US" sz="2000" kern="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holder of this </a:t>
            </a:r>
            <a:r>
              <a:rPr lang="en-US" sz="2000" kern="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information  </a:t>
            </a:r>
            <a:r>
              <a:rPr lang="en-US" sz="2000" kern="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shall </a:t>
            </a:r>
            <a:r>
              <a:rPr lang="en-US" sz="2000" kern="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keep </a:t>
            </a:r>
            <a:r>
              <a:rPr lang="en-US" sz="2000" kern="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all ideas and </a:t>
            </a:r>
            <a:r>
              <a:rPr lang="en-US" sz="2000" kern="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concepts </a:t>
            </a:r>
            <a:r>
              <a:rPr lang="en-US" sz="2000" kern="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 strict </a:t>
            </a:r>
            <a:r>
              <a:rPr lang="en-US" sz="2000" kern="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confidence. Without </a:t>
            </a:r>
            <a:r>
              <a:rPr lang="en-US" sz="2000" kern="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prior </a:t>
            </a:r>
            <a:r>
              <a:rPr lang="en-US" sz="2000" kern="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written consent </a:t>
            </a:r>
            <a:r>
              <a:rPr lang="en-US" sz="2000" kern="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of </a:t>
            </a:r>
            <a:r>
              <a:rPr lang="en-US" sz="2000" kern="0" spc="-1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</a:t>
            </a:r>
            <a:r>
              <a:rPr lang="en-US" sz="2000" kern="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Benecon </a:t>
            </a:r>
            <a:r>
              <a:rPr lang="en-US" sz="2000" kern="0" spc="-1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Group, </a:t>
            </a:r>
            <a:r>
              <a:rPr lang="en-US" sz="2000" kern="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no one shall </a:t>
            </a:r>
            <a:r>
              <a:rPr lang="en-US" sz="2000" kern="0" spc="-2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copy, </a:t>
            </a:r>
            <a:r>
              <a:rPr lang="en-US" sz="2000" kern="0" spc="-1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reproduce </a:t>
            </a:r>
            <a:r>
              <a:rPr lang="en-US" sz="2000" kern="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or disclose in </a:t>
            </a:r>
            <a:r>
              <a:rPr lang="en-US" sz="2000" kern="0" spc="-1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any  </a:t>
            </a:r>
            <a:r>
              <a:rPr lang="en-US" sz="2000" kern="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manner </a:t>
            </a:r>
            <a:r>
              <a:rPr lang="en-US" sz="2000" kern="0" spc="-1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any </a:t>
            </a:r>
            <a:r>
              <a:rPr lang="en-US" sz="2000" kern="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of the </a:t>
            </a:r>
            <a:r>
              <a:rPr lang="en-US" sz="2000" kern="0" spc="-1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contents </a:t>
            </a:r>
            <a:r>
              <a:rPr lang="en-US" sz="2000" kern="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 this </a:t>
            </a:r>
            <a:r>
              <a:rPr lang="en-US" sz="2000" kern="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presentation </a:t>
            </a:r>
            <a:r>
              <a:rPr lang="en-US" sz="2000" kern="0" spc="-1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 any </a:t>
            </a:r>
            <a:r>
              <a:rPr lang="en-US" sz="2000" kern="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third</a:t>
            </a:r>
            <a:r>
              <a:rPr lang="en-US" sz="2000" kern="0" spc="2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2000" kern="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parties.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133672-C630-4F7B-157D-065B640D1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44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E7AB2-7D81-F61E-5371-44AC67148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Benecon?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8937" y="6002114"/>
            <a:ext cx="914400" cy="914400"/>
          </a:xfrm>
          <a:prstGeom prst="rect">
            <a:avLst/>
          </a:prstGeom>
          <a:noFill/>
        </p:spPr>
        <p:txBody>
          <a:bodyPr wrap="none" tIns="0" bIns="0" rtlCol="0">
            <a:noAutofit/>
          </a:bodyPr>
          <a:lstStyle/>
          <a:p>
            <a:pPr algn="l"/>
            <a:r>
              <a:rPr lang="en-US" sz="1400" i="1" dirty="0">
                <a:solidFill>
                  <a:schemeClr val="tx2"/>
                </a:solidFill>
              </a:rPr>
              <a:t>*Quoting in all states; Benecon groups = dark blue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D5BC730-B216-99DF-E727-65FC1D494A34}"/>
              </a:ext>
            </a:extLst>
          </p:cNvPr>
          <p:cNvSpPr txBox="1">
            <a:spLocks/>
          </p:cNvSpPr>
          <p:nvPr/>
        </p:nvSpPr>
        <p:spPr>
          <a:xfrm>
            <a:off x="7898377" y="2262378"/>
            <a:ext cx="4025045" cy="3120207"/>
          </a:xfrm>
          <a:prstGeom prst="rect">
            <a:avLst/>
          </a:prstGeom>
        </p:spPr>
        <p:txBody>
          <a:bodyPr/>
          <a:lstStyle>
            <a:lvl1pPr marL="401638" indent="-274638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8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1pPr>
            <a:lvl2pPr marL="749300" indent="-2794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System Font Regular"/>
              <a:buChar char="−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2pPr>
            <a:lvl3pPr marL="1030288" indent="-280988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3pPr>
            <a:lvl4pPr marL="1373188" indent="-2794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System Font Regular"/>
              <a:buChar char="−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4pPr>
            <a:lvl5pPr marL="1660525" indent="-2317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leader in developing and administering self-funded health insurance consortiums for over 30 years</a:t>
            </a:r>
          </a:p>
          <a:p>
            <a:pPr marL="342900" indent="-342900"/>
            <a:r>
              <a:rPr lang="en-US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$3.3B+ </a:t>
            </a:r>
            <a:r>
              <a:rPr lang="en-US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 total funding</a:t>
            </a:r>
          </a:p>
          <a:p>
            <a:pPr marL="342900" indent="-342900"/>
            <a:r>
              <a:rPr lang="en-US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2,105+ </a:t>
            </a:r>
            <a:r>
              <a:rPr lang="en-US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employer/member groups</a:t>
            </a:r>
          </a:p>
          <a:p>
            <a:pPr marL="342900" indent="-342900"/>
            <a:r>
              <a:rPr lang="en-US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240,875+ </a:t>
            </a:r>
            <a:r>
              <a:rPr lang="en-US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employees covered</a:t>
            </a:r>
          </a:p>
          <a:p>
            <a:pPr marL="342900" indent="-342900"/>
            <a:r>
              <a:rPr lang="en-US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$790M </a:t>
            </a:r>
            <a:r>
              <a:rPr lang="en-US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 total stop loss</a:t>
            </a:r>
          </a:p>
        </p:txBody>
      </p:sp>
      <p:pic>
        <p:nvPicPr>
          <p:cNvPr id="5" name="Picture 4" descr="A map of the united states&#10;&#10;Description automatically generated">
            <a:extLst>
              <a:ext uri="{FF2B5EF4-FFF2-40B4-BE49-F238E27FC236}">
                <a16:creationId xmlns:a16="http://schemas.microsoft.com/office/drawing/2014/main" id="{7CFDFACB-0858-B38F-77A8-09CB419414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36" y="1515670"/>
            <a:ext cx="7585841" cy="461362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37FD32-220F-F833-C387-1A5A8076B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16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1E089-1B9D-9A62-4C62-5E6A3FC30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Purchasing Power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798C57-9A80-2E19-6679-8561C38767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33467" y="1538888"/>
            <a:ext cx="6925057" cy="2576597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4F928DD6-A440-CBEA-FF9D-57BB7B91CF1A}"/>
              </a:ext>
            </a:extLst>
          </p:cNvPr>
          <p:cNvGrpSpPr/>
          <p:nvPr/>
        </p:nvGrpSpPr>
        <p:grpSpPr>
          <a:xfrm>
            <a:off x="836901" y="4630083"/>
            <a:ext cx="10518198" cy="1348712"/>
            <a:chOff x="945823" y="4571282"/>
            <a:chExt cx="10518198" cy="1348712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55B70E49-EB95-0389-C86A-D9DD9F870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45823" y="4571282"/>
              <a:ext cx="1283538" cy="513415"/>
            </a:xfrm>
            <a:prstGeom prst="rect">
              <a:avLst/>
            </a:prstGeom>
          </p:spPr>
        </p:pic>
        <p:pic>
          <p:nvPicPr>
            <p:cNvPr id="11" name="Picture 10" descr="A logo with a black background&#10;&#10;Description automatically generated">
              <a:extLst>
                <a:ext uri="{FF2B5EF4-FFF2-40B4-BE49-F238E27FC236}">
                  <a16:creationId xmlns:a16="http://schemas.microsoft.com/office/drawing/2014/main" id="{F2423491-3A95-5A70-A57E-A8F6CD665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7261" y="4571282"/>
              <a:ext cx="1381874" cy="513415"/>
            </a:xfrm>
            <a:prstGeom prst="rect">
              <a:avLst/>
            </a:prstGeom>
          </p:spPr>
        </p:pic>
        <p:pic>
          <p:nvPicPr>
            <p:cNvPr id="13" name="Picture 12" descr="A logo for a health care company&#10;&#10;Description automatically generated">
              <a:extLst>
                <a:ext uri="{FF2B5EF4-FFF2-40B4-BE49-F238E27FC236}">
                  <a16:creationId xmlns:a16="http://schemas.microsoft.com/office/drawing/2014/main" id="{BB3C325C-6F16-D88F-82F9-D4BFFC459A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7035" y="4575106"/>
              <a:ext cx="982782" cy="50959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DB0688F-6722-F233-FCAE-65E6F9BCB0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6237" y="4581091"/>
              <a:ext cx="1253578" cy="511877"/>
            </a:xfrm>
            <a:prstGeom prst="rect">
              <a:avLst/>
            </a:prstGeom>
          </p:spPr>
        </p:pic>
        <p:pic>
          <p:nvPicPr>
            <p:cNvPr id="17" name="Picture 16" descr="A logo with blue text&#10;&#10;Description automatically generated">
              <a:extLst>
                <a:ext uri="{FF2B5EF4-FFF2-40B4-BE49-F238E27FC236}">
                  <a16:creationId xmlns:a16="http://schemas.microsoft.com/office/drawing/2014/main" id="{1DF4ED05-071C-776F-4577-2C216C6DE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9998" y="4576198"/>
              <a:ext cx="1176072" cy="500949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0BD5A19-A44A-9A14-678A-776A6CCE6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6253" y="4573542"/>
              <a:ext cx="915766" cy="508858"/>
            </a:xfrm>
            <a:prstGeom prst="rect">
              <a:avLst/>
            </a:prstGeom>
          </p:spPr>
        </p:pic>
        <p:pic>
          <p:nvPicPr>
            <p:cNvPr id="21" name="Picture 20" descr="A black and blue sign with gold text&#10;&#10;Description automatically generated">
              <a:extLst>
                <a:ext uri="{FF2B5EF4-FFF2-40B4-BE49-F238E27FC236}">
                  <a16:creationId xmlns:a16="http://schemas.microsoft.com/office/drawing/2014/main" id="{D4406312-9566-9B89-0B01-69D85BA26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02202" y="4581091"/>
              <a:ext cx="1061819" cy="503605"/>
            </a:xfrm>
            <a:prstGeom prst="rect">
              <a:avLst/>
            </a:prstGeom>
          </p:spPr>
        </p:pic>
        <p:pic>
          <p:nvPicPr>
            <p:cNvPr id="24" name="Picture 23" descr="A black and blue logo&#10;&#10;Description automatically generated">
              <a:extLst>
                <a:ext uri="{FF2B5EF4-FFF2-40B4-BE49-F238E27FC236}">
                  <a16:creationId xmlns:a16="http://schemas.microsoft.com/office/drawing/2014/main" id="{54ECBE45-B495-6A67-E2FC-EB0F143AB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7658" y="5361671"/>
              <a:ext cx="1099868" cy="504527"/>
            </a:xfrm>
            <a:prstGeom prst="rect">
              <a:avLst/>
            </a:prstGeom>
          </p:spPr>
        </p:pic>
        <p:pic>
          <p:nvPicPr>
            <p:cNvPr id="26" name="Picture 25" descr="A logo with green letters&#10;&#10;Description automatically generated">
              <a:extLst>
                <a:ext uri="{FF2B5EF4-FFF2-40B4-BE49-F238E27FC236}">
                  <a16:creationId xmlns:a16="http://schemas.microsoft.com/office/drawing/2014/main" id="{64467BFA-75FB-5637-9AAC-B7C9BF587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7260" y="5474302"/>
              <a:ext cx="1381875" cy="394822"/>
            </a:xfrm>
            <a:prstGeom prst="rect">
              <a:avLst/>
            </a:prstGeom>
          </p:spPr>
        </p:pic>
        <p:pic>
          <p:nvPicPr>
            <p:cNvPr id="29" name="Picture 28" descr="A black background with blue and red text&#10;&#10;Description automatically generated">
              <a:extLst>
                <a:ext uri="{FF2B5EF4-FFF2-40B4-BE49-F238E27FC236}">
                  <a16:creationId xmlns:a16="http://schemas.microsoft.com/office/drawing/2014/main" id="{D516B67C-9813-7BCE-489C-DC458A4BA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5845" y="5372463"/>
              <a:ext cx="865162" cy="503222"/>
            </a:xfrm>
            <a:prstGeom prst="rect">
              <a:avLst/>
            </a:prstGeom>
          </p:spPr>
        </p:pic>
        <p:pic>
          <p:nvPicPr>
            <p:cNvPr id="31" name="Picture 30" descr="A blue and black logo&#10;&#10;Description automatically generated">
              <a:extLst>
                <a:ext uri="{FF2B5EF4-FFF2-40B4-BE49-F238E27FC236}">
                  <a16:creationId xmlns:a16="http://schemas.microsoft.com/office/drawing/2014/main" id="{2BCBEC6E-6C81-68D3-3793-ED787C8F1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7717" y="5474302"/>
              <a:ext cx="1450619" cy="391896"/>
            </a:xfrm>
            <a:prstGeom prst="rect">
              <a:avLst/>
            </a:prstGeom>
          </p:spPr>
        </p:pic>
        <p:pic>
          <p:nvPicPr>
            <p:cNvPr id="33" name="Picture 32" descr="A blue and yellow logo&#10;&#10;Description automatically generated">
              <a:extLst>
                <a:ext uri="{FF2B5EF4-FFF2-40B4-BE49-F238E27FC236}">
                  <a16:creationId xmlns:a16="http://schemas.microsoft.com/office/drawing/2014/main" id="{423EC093-2788-EE44-276D-179899AB9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4816" y="5370215"/>
              <a:ext cx="986436" cy="505470"/>
            </a:xfrm>
            <a:prstGeom prst="rect">
              <a:avLst/>
            </a:prstGeom>
          </p:spPr>
        </p:pic>
        <p:pic>
          <p:nvPicPr>
            <p:cNvPr id="35" name="Picture 34" descr="A close-up of a logo&#10;&#10;Description automatically generated">
              <a:extLst>
                <a:ext uri="{FF2B5EF4-FFF2-40B4-BE49-F238E27FC236}">
                  <a16:creationId xmlns:a16="http://schemas.microsoft.com/office/drawing/2014/main" id="{E9F3C7A3-34EA-8231-D3F7-D4887AC45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771" y="5325905"/>
              <a:ext cx="868729" cy="594089"/>
            </a:xfrm>
            <a:prstGeom prst="rect">
              <a:avLst/>
            </a:prstGeom>
          </p:spPr>
        </p:pic>
        <p:pic>
          <p:nvPicPr>
            <p:cNvPr id="37" name="Picture 36" descr="A yellow and blue logo&#10;&#10;Description automatically generated">
              <a:extLst>
                <a:ext uri="{FF2B5EF4-FFF2-40B4-BE49-F238E27FC236}">
                  <a16:creationId xmlns:a16="http://schemas.microsoft.com/office/drawing/2014/main" id="{0C86EFA8-D677-8528-A58C-DC0BE7F8D7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2491" y="5366630"/>
              <a:ext cx="949218" cy="499568"/>
            </a:xfrm>
            <a:prstGeom prst="rect">
              <a:avLst/>
            </a:prstGeom>
          </p:spPr>
        </p:pic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25C5C1-A244-DEEA-35B5-CEB5F8A2E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38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88C99E1-2B95-946D-8B43-CA8230D60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HPC</a:t>
            </a:r>
            <a:r>
              <a:rPr lang="en-US" dirty="0"/>
              <a:t> pulls the positive elements from each funding type while eliminating the risks.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37F51F-0C99-2B4B-E7F8-053682131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5</a:t>
            </a:fld>
            <a:endParaRPr lang="en-US" dirty="0"/>
          </a:p>
        </p:txBody>
      </p:sp>
      <p:pic>
        <p:nvPicPr>
          <p:cNvPr id="7" name="Picture 6" descr="A diagram of a company's health plan&#10;&#10;Description automatically generated">
            <a:extLst>
              <a:ext uri="{FF2B5EF4-FFF2-40B4-BE49-F238E27FC236}">
                <a16:creationId xmlns:a16="http://schemas.microsoft.com/office/drawing/2014/main" id="{5A4FAE38-C865-242D-DD4B-6281B662AB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4" b="10692"/>
          <a:stretch/>
        </p:blipFill>
        <p:spPr>
          <a:xfrm>
            <a:off x="2312114" y="1748258"/>
            <a:ext cx="7729593" cy="468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372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8BC1A4-28AA-7D2D-3438-C24E565D9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Self-Funding with the </a:t>
            </a:r>
            <a:r>
              <a:rPr lang="en-US" b="1" dirty="0"/>
              <a:t>H</a:t>
            </a:r>
            <a:r>
              <a:rPr lang="en-US" dirty="0"/>
              <a:t>ealth </a:t>
            </a:r>
            <a:r>
              <a:rPr lang="en-US" b="1" dirty="0"/>
              <a:t>P</a:t>
            </a:r>
            <a:r>
              <a:rPr lang="en-US" dirty="0"/>
              <a:t>lan </a:t>
            </a:r>
            <a:r>
              <a:rPr lang="en-US" b="1" dirty="0"/>
              <a:t>C</a:t>
            </a:r>
            <a:r>
              <a:rPr lang="en-US" dirty="0"/>
              <a:t>onsortium</a:t>
            </a:r>
          </a:p>
        </p:txBody>
      </p:sp>
      <p:pic>
        <p:nvPicPr>
          <p:cNvPr id="13" name="Content Placeholder 12" descr="Two bussiness people working at a table">
            <a:extLst>
              <a:ext uri="{FF2B5EF4-FFF2-40B4-BE49-F238E27FC236}">
                <a16:creationId xmlns:a16="http://schemas.microsoft.com/office/drawing/2014/main" id="{26EE97F2-FFAC-58F7-6237-1F40A33637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8788" y="1979840"/>
            <a:ext cx="5486400" cy="4114345"/>
          </a:xfrm>
        </p:spPr>
      </p:pic>
      <p:sp>
        <p:nvSpPr>
          <p:cNvPr id="5" name="object 7">
            <a:extLst>
              <a:ext uri="{FF2B5EF4-FFF2-40B4-BE49-F238E27FC236}">
                <a16:creationId xmlns:a16="http://schemas.microsoft.com/office/drawing/2014/main" id="{731C1CB7-DAC7-528C-91B9-F83C6A97670F}"/>
              </a:ext>
            </a:extLst>
          </p:cNvPr>
          <p:cNvSpPr txBox="1">
            <a:spLocks/>
          </p:cNvSpPr>
          <p:nvPr/>
        </p:nvSpPr>
        <p:spPr>
          <a:xfrm>
            <a:off x="6246813" y="2149854"/>
            <a:ext cx="5486401" cy="3939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98450" marR="179070" indent="-285750">
              <a:lnSpc>
                <a:spcPct val="100000"/>
              </a:lnSpc>
              <a:spcBef>
                <a:spcPts val="600"/>
              </a:spcBef>
              <a:buClr>
                <a:srgbClr val="005AC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Annual max </a:t>
            </a:r>
            <a:r>
              <a:rPr lang="en-US" sz="14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funding guaranteed</a:t>
            </a:r>
          </a:p>
          <a:p>
            <a:pPr marL="298450" marR="179070" indent="-285750">
              <a:lnSpc>
                <a:spcPct val="100000"/>
              </a:lnSpc>
              <a:spcBef>
                <a:spcPts val="600"/>
              </a:spcBef>
              <a:buClr>
                <a:srgbClr val="005AC1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Always</a:t>
            </a:r>
            <a:r>
              <a:rPr lang="en-US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renewable</a:t>
            </a:r>
          </a:p>
          <a:p>
            <a:pPr marL="298450" marR="179070" indent="-285750">
              <a:lnSpc>
                <a:spcPct val="100000"/>
              </a:lnSpc>
              <a:spcBef>
                <a:spcPts val="600"/>
              </a:spcBef>
              <a:buClr>
                <a:srgbClr val="005AC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Benecon </a:t>
            </a:r>
            <a:r>
              <a:rPr lang="en-US" sz="14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independent actuaries </a:t>
            </a:r>
            <a:r>
              <a:rPr lang="en-US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develop the rates</a:t>
            </a:r>
          </a:p>
          <a:p>
            <a:pPr marL="298450" marR="179070" indent="-285750">
              <a:lnSpc>
                <a:spcPct val="100000"/>
              </a:lnSpc>
              <a:spcBef>
                <a:spcPts val="600"/>
              </a:spcBef>
              <a:buClr>
                <a:srgbClr val="005AC1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100% claim payment</a:t>
            </a:r>
          </a:p>
          <a:p>
            <a:pPr marL="298450" marR="179070" indent="-285750">
              <a:lnSpc>
                <a:spcPct val="100000"/>
              </a:lnSpc>
              <a:spcBef>
                <a:spcPts val="600"/>
              </a:spcBef>
              <a:buClr>
                <a:srgbClr val="005AC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Plan administration is </a:t>
            </a:r>
            <a:r>
              <a:rPr lang="en-US" sz="14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seamless</a:t>
            </a:r>
            <a:r>
              <a:rPr lang="en-US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to the employees</a:t>
            </a:r>
          </a:p>
          <a:p>
            <a:pPr marL="298450" marR="179070" indent="-285750">
              <a:lnSpc>
                <a:spcPct val="100000"/>
              </a:lnSpc>
              <a:spcBef>
                <a:spcPts val="600"/>
              </a:spcBef>
              <a:buClr>
                <a:srgbClr val="005AC1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ConnectCare3</a:t>
            </a:r>
            <a:r>
              <a:rPr lang="en-US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our sister company, provides health and wellness support</a:t>
            </a:r>
          </a:p>
          <a:p>
            <a:pPr marL="298450" marR="179070" indent="-285750">
              <a:lnSpc>
                <a:spcPct val="100000"/>
              </a:lnSpc>
              <a:spcBef>
                <a:spcPts val="600"/>
              </a:spcBef>
              <a:buClr>
                <a:srgbClr val="005AC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You </a:t>
            </a:r>
            <a:r>
              <a:rPr lang="en-US" sz="14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retain 100% of surplus</a:t>
            </a:r>
          </a:p>
          <a:p>
            <a:pPr marL="298450" marR="179070" indent="-285750">
              <a:lnSpc>
                <a:spcPct val="100000"/>
              </a:lnSpc>
              <a:spcBef>
                <a:spcPts val="600"/>
              </a:spcBef>
              <a:buClr>
                <a:srgbClr val="005AC1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Does not allow one group to </a:t>
            </a:r>
            <a:r>
              <a:rPr lang="en-US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subsidize </a:t>
            </a:r>
            <a:r>
              <a:rPr lang="en-US" sz="14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another</a:t>
            </a:r>
          </a:p>
          <a:p>
            <a:pPr marL="298450" marR="179070" indent="-285750">
              <a:lnSpc>
                <a:spcPct val="100000"/>
              </a:lnSpc>
              <a:spcBef>
                <a:spcPts val="600"/>
              </a:spcBef>
              <a:buClr>
                <a:srgbClr val="005AC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100% transparency </a:t>
            </a:r>
            <a:r>
              <a:rPr lang="en-US" sz="14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on all data and reporting</a:t>
            </a:r>
          </a:p>
          <a:p>
            <a:pPr marL="298450" marR="179070" indent="-285750">
              <a:lnSpc>
                <a:spcPct val="100000"/>
              </a:lnSpc>
              <a:spcBef>
                <a:spcPts val="600"/>
              </a:spcBef>
              <a:buClr>
                <a:srgbClr val="005AC1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Retain</a:t>
            </a:r>
            <a:r>
              <a:rPr lang="en-US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full control </a:t>
            </a:r>
            <a:r>
              <a:rPr lang="en-US" sz="14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over the benefits and network offered</a:t>
            </a:r>
          </a:p>
          <a:p>
            <a:pPr marL="298450" marR="179070" indent="-285750">
              <a:lnSpc>
                <a:spcPct val="100000"/>
              </a:lnSpc>
              <a:spcBef>
                <a:spcPts val="600"/>
              </a:spcBef>
              <a:buClr>
                <a:srgbClr val="005AC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No lasering </a:t>
            </a:r>
            <a:r>
              <a:rPr lang="en-US" sz="14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at future renewals</a:t>
            </a:r>
          </a:p>
          <a:p>
            <a:pPr marL="298450" marR="179070" indent="-285750">
              <a:lnSpc>
                <a:spcPct val="100000"/>
              </a:lnSpc>
              <a:spcBef>
                <a:spcPts val="600"/>
              </a:spcBef>
              <a:buClr>
                <a:srgbClr val="005AC1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State premium tax savings</a:t>
            </a:r>
          </a:p>
          <a:p>
            <a:pPr marL="298450" marR="179070" indent="-285750">
              <a:lnSpc>
                <a:spcPct val="100000"/>
              </a:lnSpc>
              <a:spcBef>
                <a:spcPts val="600"/>
              </a:spcBef>
              <a:buClr>
                <a:srgbClr val="005AC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Renewal Rate Caps </a:t>
            </a:r>
            <a:r>
              <a:rPr lang="en-US" sz="14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on stop-loss and overall renewal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F52FA2-D361-170C-7BF0-54FB9C7C1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C7378-4A1B-4211-9A80-E5B291D4A92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32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8BC1A4-28AA-7D2D-3438-C24E565D9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it works</a:t>
            </a:r>
          </a:p>
        </p:txBody>
      </p:sp>
      <p:pic>
        <p:nvPicPr>
          <p:cNvPr id="13" name="Content Placeholder 12" descr="Office clerk searching for files">
            <a:extLst>
              <a:ext uri="{FF2B5EF4-FFF2-40B4-BE49-F238E27FC236}">
                <a16:creationId xmlns:a16="http://schemas.microsoft.com/office/drawing/2014/main" id="{26EE97F2-FFAC-58F7-6237-1F40A33637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813" y="1979840"/>
            <a:ext cx="5486400" cy="4114345"/>
          </a:xfrm>
        </p:spPr>
      </p:pic>
      <p:sp>
        <p:nvSpPr>
          <p:cNvPr id="5" name="object 7">
            <a:extLst>
              <a:ext uri="{FF2B5EF4-FFF2-40B4-BE49-F238E27FC236}">
                <a16:creationId xmlns:a16="http://schemas.microsoft.com/office/drawing/2014/main" id="{731C1CB7-DAC7-528C-91B9-F83C6A97670F}"/>
              </a:ext>
            </a:extLst>
          </p:cNvPr>
          <p:cNvSpPr txBox="1">
            <a:spLocks/>
          </p:cNvSpPr>
          <p:nvPr/>
        </p:nvSpPr>
        <p:spPr>
          <a:xfrm>
            <a:off x="458724" y="2149854"/>
            <a:ext cx="5486401" cy="37753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179070">
              <a:lnSpc>
                <a:spcPct val="100000"/>
              </a:lnSpc>
            </a:pPr>
            <a:r>
              <a:rPr lang="en-US" b="1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</a:t>
            </a:r>
            <a:r>
              <a:rPr lang="en-US" sz="16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ealth </a:t>
            </a:r>
            <a:r>
              <a:rPr lang="en-US" b="1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</a:t>
            </a:r>
            <a:r>
              <a:rPr lang="en-US" sz="16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lan </a:t>
            </a:r>
            <a:r>
              <a:rPr lang="en-US" b="1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</a:t>
            </a:r>
            <a:r>
              <a:rPr lang="en-US" sz="16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onsortium </a:t>
            </a:r>
            <a:r>
              <a:rPr lang="en-US" sz="1600" spc="-1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renews </a:t>
            </a:r>
            <a:r>
              <a:rPr lang="en-US" sz="16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1/1</a:t>
            </a:r>
            <a:r>
              <a:rPr lang="en-US" sz="16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or </a:t>
            </a:r>
            <a:r>
              <a:rPr lang="en-US" sz="16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7/1</a:t>
            </a:r>
            <a:r>
              <a:rPr lang="en-US" sz="16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but you can </a:t>
            </a:r>
            <a:r>
              <a:rPr lang="en-US" sz="1600" b="1" spc="-10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enter at any </a:t>
            </a:r>
            <a:r>
              <a:rPr lang="en-US" sz="16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time </a:t>
            </a:r>
            <a:r>
              <a:rPr lang="en-US" sz="16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with either a </a:t>
            </a:r>
            <a:r>
              <a:rPr lang="en-US" sz="1600" spc="1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short </a:t>
            </a:r>
            <a:r>
              <a:rPr lang="en-US" sz="16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or long first </a:t>
            </a:r>
            <a:r>
              <a:rPr lang="en-US" sz="1600" spc="-1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year </a:t>
            </a:r>
            <a:r>
              <a:rPr lang="en-US" sz="160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stop </a:t>
            </a:r>
            <a:r>
              <a:rPr lang="en-US" sz="16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loss</a:t>
            </a:r>
            <a:r>
              <a:rPr lang="en-US" sz="1600" spc="-5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60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contract</a:t>
            </a:r>
            <a:endParaRPr lang="en-US" sz="1600" dirty="0">
              <a:solidFill>
                <a:schemeClr val="tx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lang="en-US" sz="1600" dirty="0">
              <a:solidFill>
                <a:schemeClr val="tx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2700" marR="477520">
              <a:lnSpc>
                <a:spcPct val="100000"/>
              </a:lnSpc>
            </a:pPr>
            <a:r>
              <a:rPr lang="en-US" sz="16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Stop-loss </a:t>
            </a:r>
            <a:r>
              <a:rPr lang="en-US" sz="160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insurance </a:t>
            </a:r>
            <a:r>
              <a:rPr lang="en-US" sz="1600" spc="-1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provides </a:t>
            </a:r>
            <a:r>
              <a:rPr lang="en-US" sz="1600" b="1" spc="-5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protection </a:t>
            </a:r>
            <a:r>
              <a:rPr lang="en-US" sz="1600" b="1" spc="-10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from </a:t>
            </a:r>
            <a:r>
              <a:rPr lang="en-US" sz="16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individual </a:t>
            </a:r>
            <a:r>
              <a:rPr lang="en-US" sz="1600" b="1" spc="-5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large </a:t>
            </a:r>
            <a:r>
              <a:rPr lang="en-US" sz="16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claims</a:t>
            </a:r>
            <a:r>
              <a:rPr lang="en-US" sz="16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 (specific) and </a:t>
            </a:r>
            <a:r>
              <a:rPr lang="en-US" sz="1600" b="1" spc="-10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overall </a:t>
            </a:r>
            <a:r>
              <a:rPr lang="en-US" sz="16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claims</a:t>
            </a:r>
            <a:r>
              <a:rPr lang="en-US" sz="1600" spc="-45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600" spc="-1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(aggregate)</a:t>
            </a:r>
            <a:endParaRPr lang="en-US" sz="1600" dirty="0">
              <a:solidFill>
                <a:schemeClr val="tx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lang="en-US" sz="1600" dirty="0">
              <a:solidFill>
                <a:schemeClr val="tx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lang="en-US" sz="16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Both Specific and </a:t>
            </a:r>
            <a:r>
              <a:rPr lang="en-US" sz="1600" spc="-1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Aggregate </a:t>
            </a:r>
            <a:r>
              <a:rPr lang="en-US" sz="160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Accommodations </a:t>
            </a:r>
            <a:r>
              <a:rPr lang="en-US" sz="16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limit cash </a:t>
            </a:r>
            <a:r>
              <a:rPr lang="en-US" sz="1600" b="1" spc="-10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flow</a:t>
            </a:r>
            <a:r>
              <a:rPr lang="en-US" sz="1600" b="1" spc="-15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600" b="1" spc="-5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concerns</a:t>
            </a:r>
            <a:endParaRPr lang="en-US" sz="1600" b="1" dirty="0">
              <a:solidFill>
                <a:schemeClr val="accent6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lang="en-US" sz="1600" dirty="0">
              <a:solidFill>
                <a:schemeClr val="tx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2700" marR="5080">
              <a:lnSpc>
                <a:spcPct val="100000"/>
              </a:lnSpc>
            </a:pPr>
            <a:r>
              <a:rPr lang="en-US" sz="160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You </a:t>
            </a:r>
            <a:r>
              <a:rPr lang="en-US" sz="16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deposit </a:t>
            </a:r>
            <a:r>
              <a:rPr lang="en-US" sz="1600" b="1" spc="-5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monthly premium </a:t>
            </a:r>
            <a:r>
              <a:rPr lang="en-US" sz="160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equivalents </a:t>
            </a:r>
            <a:r>
              <a:rPr lang="en-US" sz="1600" spc="-1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into </a:t>
            </a:r>
            <a:r>
              <a:rPr lang="en-US" sz="16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your individual claim fund(bank)</a:t>
            </a:r>
            <a:r>
              <a:rPr lang="en-US" sz="1600" spc="-7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600" spc="-1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account</a:t>
            </a:r>
            <a:endParaRPr lang="en-US" sz="1600" dirty="0">
              <a:solidFill>
                <a:schemeClr val="tx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lang="en-US" sz="1600" dirty="0">
              <a:solidFill>
                <a:schemeClr val="tx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lang="en-US" sz="1600" spc="-5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All </a:t>
            </a:r>
            <a:r>
              <a:rPr lang="en-US" sz="16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claims </a:t>
            </a:r>
            <a:r>
              <a:rPr lang="en-US" sz="1600" spc="-1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are </a:t>
            </a:r>
            <a:r>
              <a:rPr lang="en-US" sz="16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deducted </a:t>
            </a:r>
            <a:r>
              <a:rPr lang="en-US" sz="1600" b="1" spc="-10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from </a:t>
            </a:r>
            <a:r>
              <a:rPr lang="en-US" sz="1600" b="1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claim fund</a:t>
            </a:r>
            <a:r>
              <a:rPr lang="en-US" sz="1600" b="1" spc="-10" dirty="0">
                <a:solidFill>
                  <a:schemeClr val="accent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account</a:t>
            </a:r>
            <a:endParaRPr lang="en-US" sz="1600" b="1" dirty="0">
              <a:solidFill>
                <a:schemeClr val="accent6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BF9DC4-EF88-527E-21E5-174037DEB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C7378-4A1B-4211-9A80-E5B291D4A92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38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E0CDA-A559-A349-995F-3FB807520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the </a:t>
            </a:r>
            <a:r>
              <a:rPr lang="en-US" b="1" dirty="0"/>
              <a:t>H</a:t>
            </a:r>
            <a:r>
              <a:rPr lang="en-US" dirty="0"/>
              <a:t>ealth </a:t>
            </a:r>
            <a:r>
              <a:rPr lang="en-US" b="1" dirty="0"/>
              <a:t>P</a:t>
            </a:r>
            <a:r>
              <a:rPr lang="en-US" dirty="0"/>
              <a:t>lan </a:t>
            </a:r>
            <a:r>
              <a:rPr lang="en-US" b="1" dirty="0"/>
              <a:t>C</a:t>
            </a:r>
            <a:r>
              <a:rPr lang="en-US" dirty="0"/>
              <a:t>onsortium Model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372C6D-ACC8-FB77-5B66-07E56E35351F}"/>
              </a:ext>
            </a:extLst>
          </p:cNvPr>
          <p:cNvSpPr/>
          <p:nvPr/>
        </p:nvSpPr>
        <p:spPr>
          <a:xfrm>
            <a:off x="3107398" y="1445731"/>
            <a:ext cx="3624943" cy="5061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Administrative Fund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7E4878-3744-322A-AEA3-2E21FC2D0EC1}"/>
              </a:ext>
            </a:extLst>
          </p:cNvPr>
          <p:cNvSpPr/>
          <p:nvPr/>
        </p:nvSpPr>
        <p:spPr>
          <a:xfrm>
            <a:off x="3107396" y="2090317"/>
            <a:ext cx="3624943" cy="8055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Specific Stop Loss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4DF2D2-A97A-8539-B514-EBE617629D4A}"/>
              </a:ext>
            </a:extLst>
          </p:cNvPr>
          <p:cNvSpPr/>
          <p:nvPr/>
        </p:nvSpPr>
        <p:spPr>
          <a:xfrm>
            <a:off x="3107396" y="3034260"/>
            <a:ext cx="3624943" cy="16546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Claim Fund with Corridor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5FF056-E8CF-C820-F260-F876F4A7EEA2}"/>
              </a:ext>
            </a:extLst>
          </p:cNvPr>
          <p:cNvSpPr/>
          <p:nvPr/>
        </p:nvSpPr>
        <p:spPr>
          <a:xfrm>
            <a:off x="3107396" y="4827291"/>
            <a:ext cx="3624943" cy="5061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Member Surplus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2AEFF1-A793-7CE2-8490-00408824F62E}"/>
              </a:ext>
            </a:extLst>
          </p:cNvPr>
          <p:cNvSpPr/>
          <p:nvPr/>
        </p:nvSpPr>
        <p:spPr>
          <a:xfrm>
            <a:off x="3107396" y="5471876"/>
            <a:ext cx="3624943" cy="7479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Member Surplus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885FDC-9331-FAF2-4E1F-EFD97AC2DC84}"/>
              </a:ext>
            </a:extLst>
          </p:cNvPr>
          <p:cNvSpPr/>
          <p:nvPr/>
        </p:nvSpPr>
        <p:spPr>
          <a:xfrm>
            <a:off x="7586867" y="3034260"/>
            <a:ext cx="3624943" cy="16546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Aggregate Stop Loss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A601C9-ACD4-0190-1972-2222F9B9A7F7}"/>
              </a:ext>
            </a:extLst>
          </p:cNvPr>
          <p:cNvSpPr/>
          <p:nvPr/>
        </p:nvSpPr>
        <p:spPr>
          <a:xfrm>
            <a:off x="7586866" y="4827291"/>
            <a:ext cx="3624943" cy="5061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Claim Fund Exhausted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F34FD05-359A-077B-90DD-B941F3AC062D}"/>
              </a:ext>
            </a:extLst>
          </p:cNvPr>
          <p:cNvCxnSpPr/>
          <p:nvPr/>
        </p:nvCxnSpPr>
        <p:spPr>
          <a:xfrm>
            <a:off x="2454255" y="1698824"/>
            <a:ext cx="4735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7DCC85B-17E0-5AC5-75FB-F9A473415413}"/>
              </a:ext>
            </a:extLst>
          </p:cNvPr>
          <p:cNvSpPr txBox="1"/>
          <p:nvPr/>
        </p:nvSpPr>
        <p:spPr>
          <a:xfrm>
            <a:off x="1987149" y="1569832"/>
            <a:ext cx="472005" cy="255807"/>
          </a:xfrm>
          <a:prstGeom prst="rect">
            <a:avLst/>
          </a:prstGeom>
          <a:noFill/>
        </p:spPr>
        <p:txBody>
          <a:bodyPr wrap="square" tIns="0" bIns="0" rtlCol="0">
            <a:noAutofit/>
          </a:bodyPr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8%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3095CA2-5F99-86A8-767D-BEE7320ABC28}"/>
              </a:ext>
            </a:extLst>
          </p:cNvPr>
          <p:cNvCxnSpPr>
            <a:cxnSpLocks/>
          </p:cNvCxnSpPr>
          <p:nvPr/>
        </p:nvCxnSpPr>
        <p:spPr>
          <a:xfrm>
            <a:off x="6933727" y="2537024"/>
            <a:ext cx="21727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6C73686-4222-93EB-E259-3B6E9EA36BE8}"/>
              </a:ext>
            </a:extLst>
          </p:cNvPr>
          <p:cNvCxnSpPr/>
          <p:nvPr/>
        </p:nvCxnSpPr>
        <p:spPr>
          <a:xfrm flipV="1">
            <a:off x="9392265" y="2760878"/>
            <a:ext cx="0" cy="269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E52BCEC-EABE-3D3B-EF77-CD6469678A99}"/>
              </a:ext>
            </a:extLst>
          </p:cNvPr>
          <p:cNvSpPr txBox="1"/>
          <p:nvPr/>
        </p:nvSpPr>
        <p:spPr>
          <a:xfrm>
            <a:off x="9156261" y="2409121"/>
            <a:ext cx="636054" cy="213346"/>
          </a:xfrm>
          <a:prstGeom prst="rect">
            <a:avLst/>
          </a:prstGeom>
          <a:noFill/>
        </p:spPr>
        <p:txBody>
          <a:bodyPr wrap="square" tIns="0" bIns="0" rtlCol="0">
            <a:noAutofit/>
          </a:bodyPr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23%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03DFE58-EE46-784C-5DA9-0D485141ACA4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6732339" y="3861576"/>
            <a:ext cx="6749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8981A8D-5120-5B1D-6BCD-17AEAD2759FE}"/>
              </a:ext>
            </a:extLst>
          </p:cNvPr>
          <p:cNvCxnSpPr>
            <a:stCxn id="10" idx="0"/>
            <a:endCxn id="9" idx="2"/>
          </p:cNvCxnSpPr>
          <p:nvPr/>
        </p:nvCxnSpPr>
        <p:spPr>
          <a:xfrm flipV="1">
            <a:off x="9399338" y="4688891"/>
            <a:ext cx="1" cy="138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17409BE-E5A3-EC14-7640-2B0F752976EB}"/>
              </a:ext>
            </a:extLst>
          </p:cNvPr>
          <p:cNvCxnSpPr/>
          <p:nvPr/>
        </p:nvCxnSpPr>
        <p:spPr>
          <a:xfrm>
            <a:off x="4197965" y="6219857"/>
            <a:ext cx="0" cy="147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DE2E8D7-8726-7C23-6C79-856581076F2D}"/>
              </a:ext>
            </a:extLst>
          </p:cNvPr>
          <p:cNvCxnSpPr/>
          <p:nvPr/>
        </p:nvCxnSpPr>
        <p:spPr>
          <a:xfrm>
            <a:off x="5620365" y="6219857"/>
            <a:ext cx="0" cy="147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F9510192-D92C-8C83-783C-62713664F0AD}"/>
              </a:ext>
            </a:extLst>
          </p:cNvPr>
          <p:cNvSpPr txBox="1"/>
          <p:nvPr/>
        </p:nvSpPr>
        <p:spPr>
          <a:xfrm>
            <a:off x="3789797" y="6411834"/>
            <a:ext cx="816335" cy="302787"/>
          </a:xfrm>
          <a:prstGeom prst="rect">
            <a:avLst/>
          </a:prstGeom>
          <a:noFill/>
        </p:spPr>
        <p:txBody>
          <a:bodyPr wrap="square" tIns="0" bIns="0" rtlCol="0">
            <a:no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</a:rPr>
              <a:t>$$$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416CA57-4AA6-949A-0CF1-EF3D9A017902}"/>
              </a:ext>
            </a:extLst>
          </p:cNvPr>
          <p:cNvSpPr txBox="1"/>
          <p:nvPr/>
        </p:nvSpPr>
        <p:spPr>
          <a:xfrm>
            <a:off x="5317208" y="6411834"/>
            <a:ext cx="606313" cy="258067"/>
          </a:xfrm>
          <a:prstGeom prst="rect">
            <a:avLst/>
          </a:prstGeom>
          <a:noFill/>
        </p:spPr>
        <p:txBody>
          <a:bodyPr wrap="square" t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2"/>
                </a:solidFill>
              </a:rPr>
              <a:t>$$$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749249E-C512-611B-DE5F-604F64682EA6}"/>
              </a:ext>
            </a:extLst>
          </p:cNvPr>
          <p:cNvCxnSpPr/>
          <p:nvPr/>
        </p:nvCxnSpPr>
        <p:spPr>
          <a:xfrm>
            <a:off x="2454255" y="3861576"/>
            <a:ext cx="4735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EEFBE7E-8837-DF4C-2DD0-EEC9239D6FD7}"/>
              </a:ext>
            </a:extLst>
          </p:cNvPr>
          <p:cNvSpPr txBox="1"/>
          <p:nvPr/>
        </p:nvSpPr>
        <p:spPr>
          <a:xfrm>
            <a:off x="695760" y="3500473"/>
            <a:ext cx="1807933" cy="722203"/>
          </a:xfrm>
          <a:prstGeom prst="rect">
            <a:avLst/>
          </a:prstGeom>
          <a:noFill/>
        </p:spPr>
        <p:txBody>
          <a:bodyPr wrap="square" tIns="0" bIns="0" rtlCol="0">
            <a:noAutofit/>
          </a:bodyPr>
          <a:lstStyle/>
          <a:p>
            <a:pPr algn="ctr"/>
            <a:r>
              <a:rPr lang="en-US" sz="1600" dirty="0">
                <a:solidFill>
                  <a:schemeClr val="tx2"/>
                </a:solidFill>
              </a:rPr>
              <a:t>Pay claims under 50k from Claim Fund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2FEF8A-530C-7D56-57FE-4F0548E77B19}"/>
              </a:ext>
            </a:extLst>
          </p:cNvPr>
          <p:cNvSpPr txBox="1"/>
          <p:nvPr/>
        </p:nvSpPr>
        <p:spPr>
          <a:xfrm>
            <a:off x="4234067" y="403801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$400,000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6A991F-FBE5-E162-1738-C963112FE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791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Redefining Renewals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E0EE9B-EE07-F41E-F28D-0472E8121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045" y="1610478"/>
            <a:ext cx="10063902" cy="3862981"/>
          </a:xfrm>
          <a:prstGeom prst="rect">
            <a:avLst/>
          </a:prstGeom>
        </p:spPr>
      </p:pic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D5DCE31B-9FE7-DD9B-BDE2-269E3E23F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045" y="5359621"/>
            <a:ext cx="10063902" cy="1099626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600" b="1" dirty="0">
                <a:solidFill>
                  <a:srgbClr val="002B5C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Health Plan Consortium Renewal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600" b="1" dirty="0">
                <a:solidFill>
                  <a:srgbClr val="002B5C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Guaranteed Renewable Stop Loss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600" b="1" dirty="0">
                <a:solidFill>
                  <a:srgbClr val="002B5C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No New Lasers – in perpetuity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600" b="1" dirty="0">
                <a:solidFill>
                  <a:srgbClr val="002B5C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Rate Caps – Specific Stop Loss and Overall Renewal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BFF047-376B-F1CC-BC1C-639A14B41FB6}"/>
              </a:ext>
            </a:extLst>
          </p:cNvPr>
          <p:cNvSpPr/>
          <p:nvPr/>
        </p:nvSpPr>
        <p:spPr>
          <a:xfrm>
            <a:off x="1147665" y="4239480"/>
            <a:ext cx="9929910" cy="2672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E7C95E-D774-336B-5F8B-1F0F005B2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2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59FDA1B-83A1-1B5E-1956-07C982055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</a:t>
            </a:r>
            <a:r>
              <a:rPr lang="en-US" dirty="0"/>
              <a:t>ealth </a:t>
            </a:r>
            <a:r>
              <a:rPr lang="en-US" b="1" dirty="0"/>
              <a:t>P</a:t>
            </a:r>
            <a:r>
              <a:rPr lang="en-US" dirty="0"/>
              <a:t>lan </a:t>
            </a:r>
            <a:r>
              <a:rPr lang="en-US" b="1" dirty="0"/>
              <a:t>C</a:t>
            </a:r>
            <a:r>
              <a:rPr lang="en-US" dirty="0"/>
              <a:t>onsortium Management &amp; Support</a:t>
            </a:r>
          </a:p>
        </p:txBody>
      </p:sp>
      <p:pic>
        <p:nvPicPr>
          <p:cNvPr id="76" name="Picture Placeholder 27" descr="A picture containing weapon, brass knucks&#10;&#10;Description automatically generated">
            <a:extLst>
              <a:ext uri="{FF2B5EF4-FFF2-40B4-BE49-F238E27FC236}">
                <a16:creationId xmlns:a16="http://schemas.microsoft.com/office/drawing/2014/main" id="{9D2BFEBC-2F42-B817-441D-B032754B73A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4978" y="1582097"/>
            <a:ext cx="1144479" cy="1144479"/>
          </a:xfrm>
          <a:prstGeom prst="rect">
            <a:avLst/>
          </a:prstGeom>
        </p:spPr>
      </p:pic>
      <p:pic>
        <p:nvPicPr>
          <p:cNvPr id="77" name="Picture Placeholder 29" descr="Icon&#10;&#10;Description automatically generated">
            <a:extLst>
              <a:ext uri="{FF2B5EF4-FFF2-40B4-BE49-F238E27FC236}">
                <a16:creationId xmlns:a16="http://schemas.microsoft.com/office/drawing/2014/main" id="{485ACF42-5A64-1C9F-ABE9-4C0C91AC3F4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53524" y="1588244"/>
            <a:ext cx="1144478" cy="1144478"/>
          </a:xfrm>
          <a:prstGeom prst="rect">
            <a:avLst/>
          </a:prstGeom>
        </p:spPr>
      </p:pic>
      <p:pic>
        <p:nvPicPr>
          <p:cNvPr id="78" name="Picture Placeholder 31" descr="A picture containing text, sign, outdoor&#10;&#10;Description automatically generated">
            <a:extLst>
              <a:ext uri="{FF2B5EF4-FFF2-40B4-BE49-F238E27FC236}">
                <a16:creationId xmlns:a16="http://schemas.microsoft.com/office/drawing/2014/main" id="{84BD3F56-D219-B4CE-E430-3FFC780707D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51219" y="1588244"/>
            <a:ext cx="1144478" cy="1144478"/>
          </a:xfrm>
          <a:prstGeom prst="rect">
            <a:avLst/>
          </a:prstGeom>
        </p:spPr>
      </p:pic>
      <p:sp>
        <p:nvSpPr>
          <p:cNvPr id="79" name="Text Placeholder 11">
            <a:extLst>
              <a:ext uri="{FF2B5EF4-FFF2-40B4-BE49-F238E27FC236}">
                <a16:creationId xmlns:a16="http://schemas.microsoft.com/office/drawing/2014/main" id="{07949E55-50EC-75D2-0320-09880E7375DD}"/>
              </a:ext>
            </a:extLst>
          </p:cNvPr>
          <p:cNvSpPr txBox="1">
            <a:spLocks/>
          </p:cNvSpPr>
          <p:nvPr/>
        </p:nvSpPr>
        <p:spPr>
          <a:xfrm>
            <a:off x="1418201" y="2676892"/>
            <a:ext cx="3018032" cy="1129467"/>
          </a:xfrm>
          <a:prstGeom prst="rect">
            <a:avLst/>
          </a:prstGeom>
        </p:spPr>
        <p:txBody>
          <a:bodyPr/>
          <a:lstStyle>
            <a:lvl1pPr marL="401638" indent="-274638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8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1pPr>
            <a:lvl2pPr marL="749300" indent="-2794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System Font Regular"/>
              <a:buChar char="−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2pPr>
            <a:lvl3pPr marL="1030288" indent="-280988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3pPr>
            <a:lvl4pPr marL="1373188" indent="-2794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System Font Regular"/>
              <a:buChar char="−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4pPr>
            <a:lvl5pPr marL="1660525" indent="-2317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0" indent="0" algn="ctr">
              <a:buNone/>
            </a:pPr>
            <a:r>
              <a:rPr lang="en-US" sz="2000" dirty="0">
                <a:latin typeface="Lexend Medium" pitchFamily="2" charset="0"/>
              </a:rPr>
              <a:t>Group Purchasing Power</a:t>
            </a:r>
          </a:p>
          <a:p>
            <a:pPr marL="127000" indent="0" algn="ctr">
              <a:buNone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Benecon Consortium Model leverages global stop loss volume</a:t>
            </a:r>
          </a:p>
          <a:p>
            <a:endParaRPr lang="en-US" sz="1400" dirty="0"/>
          </a:p>
        </p:txBody>
      </p:sp>
      <p:pic>
        <p:nvPicPr>
          <p:cNvPr id="80" name="Picture Placeholder 35" descr="Icon&#10;&#10;Description automatically generated">
            <a:extLst>
              <a:ext uri="{FF2B5EF4-FFF2-40B4-BE49-F238E27FC236}">
                <a16:creationId xmlns:a16="http://schemas.microsoft.com/office/drawing/2014/main" id="{6ED4C9AF-10C6-4760-F6B0-652FDEF726A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53524" y="3903660"/>
            <a:ext cx="1144478" cy="1144478"/>
          </a:xfrm>
          <a:prstGeom prst="rect">
            <a:avLst/>
          </a:prstGeom>
        </p:spPr>
      </p:pic>
      <p:sp>
        <p:nvSpPr>
          <p:cNvPr id="81" name="Text Placeholder 12">
            <a:extLst>
              <a:ext uri="{FF2B5EF4-FFF2-40B4-BE49-F238E27FC236}">
                <a16:creationId xmlns:a16="http://schemas.microsoft.com/office/drawing/2014/main" id="{474D581A-A882-B964-C3B7-F9FE8AF7ACFE}"/>
              </a:ext>
            </a:extLst>
          </p:cNvPr>
          <p:cNvSpPr txBox="1">
            <a:spLocks/>
          </p:cNvSpPr>
          <p:nvPr/>
        </p:nvSpPr>
        <p:spPr>
          <a:xfrm>
            <a:off x="4422050" y="2774194"/>
            <a:ext cx="3001507" cy="1144478"/>
          </a:xfrm>
          <a:prstGeom prst="rect">
            <a:avLst/>
          </a:prstGeom>
        </p:spPr>
        <p:txBody>
          <a:bodyPr/>
          <a:lstStyle>
            <a:lvl1pPr marL="401638" indent="-274638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8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1pPr>
            <a:lvl2pPr marL="749300" indent="-2794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System Font Regular"/>
              <a:buChar char="−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2pPr>
            <a:lvl3pPr marL="1030288" indent="-280988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3pPr>
            <a:lvl4pPr marL="1373188" indent="-2794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System Font Regular"/>
              <a:buChar char="−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4pPr>
            <a:lvl5pPr marL="1660525" indent="-2317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0" indent="0" algn="ctr">
              <a:buNone/>
            </a:pPr>
            <a:r>
              <a:rPr lang="en-US" sz="2000" dirty="0">
                <a:latin typeface="Lexend Medium" pitchFamily="2" charset="0"/>
              </a:rPr>
              <a:t>Rate Development</a:t>
            </a:r>
          </a:p>
          <a:p>
            <a:pPr marL="127000" indent="0" algn="ctr">
              <a:buNone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Independent actuaries set the rates, not the insurance carriers</a:t>
            </a:r>
          </a:p>
          <a:p>
            <a:endParaRPr lang="en-US" sz="1400" dirty="0"/>
          </a:p>
        </p:txBody>
      </p:sp>
      <p:sp>
        <p:nvSpPr>
          <p:cNvPr id="82" name="Text Placeholder 13">
            <a:extLst>
              <a:ext uri="{FF2B5EF4-FFF2-40B4-BE49-F238E27FC236}">
                <a16:creationId xmlns:a16="http://schemas.microsoft.com/office/drawing/2014/main" id="{CC7FC8E6-D5FF-65A2-6177-D0D8E0C35688}"/>
              </a:ext>
            </a:extLst>
          </p:cNvPr>
          <p:cNvSpPr txBox="1">
            <a:spLocks/>
          </p:cNvSpPr>
          <p:nvPr/>
        </p:nvSpPr>
        <p:spPr>
          <a:xfrm>
            <a:off x="7554811" y="2774194"/>
            <a:ext cx="2733078" cy="1103006"/>
          </a:xfrm>
          <a:prstGeom prst="rect">
            <a:avLst/>
          </a:prstGeom>
        </p:spPr>
        <p:txBody>
          <a:bodyPr/>
          <a:lstStyle>
            <a:lvl1pPr marL="401638" indent="-274638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8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1pPr>
            <a:lvl2pPr marL="749300" indent="-2794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System Font Regular"/>
              <a:buChar char="−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2pPr>
            <a:lvl3pPr marL="1030288" indent="-280988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3pPr>
            <a:lvl4pPr marL="1373188" indent="-2794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System Font Regular"/>
              <a:buChar char="−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4pPr>
            <a:lvl5pPr marL="1660525" indent="-2317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0" indent="0" algn="ctr">
              <a:buNone/>
            </a:pPr>
            <a:r>
              <a:rPr lang="en-US" sz="2000" dirty="0">
                <a:latin typeface="Lexend Medium" pitchFamily="2" charset="0"/>
              </a:rPr>
              <a:t>Compliance Resources</a:t>
            </a:r>
          </a:p>
          <a:p>
            <a:pPr marL="127000" indent="0" algn="ctr">
              <a:buNone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DOL Audit prep and access to our team of experts</a:t>
            </a:r>
          </a:p>
          <a:p>
            <a:pPr marL="127000" indent="0" algn="ctr">
              <a:buNone/>
            </a:pPr>
            <a:endParaRPr lang="en-US" sz="1600" dirty="0"/>
          </a:p>
        </p:txBody>
      </p:sp>
      <p:pic>
        <p:nvPicPr>
          <p:cNvPr id="83" name="Picture Placeholder 33" descr="Icon&#10;&#10;Description automatically generated">
            <a:extLst>
              <a:ext uri="{FF2B5EF4-FFF2-40B4-BE49-F238E27FC236}">
                <a16:creationId xmlns:a16="http://schemas.microsoft.com/office/drawing/2014/main" id="{573CF477-356C-8A7C-B889-F5C78C21E4C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12278" y="4018037"/>
            <a:ext cx="1030101" cy="1030101"/>
          </a:xfrm>
          <a:prstGeom prst="rect">
            <a:avLst/>
          </a:prstGeom>
        </p:spPr>
      </p:pic>
      <p:sp>
        <p:nvSpPr>
          <p:cNvPr id="84" name="Text Placeholder 20">
            <a:extLst>
              <a:ext uri="{FF2B5EF4-FFF2-40B4-BE49-F238E27FC236}">
                <a16:creationId xmlns:a16="http://schemas.microsoft.com/office/drawing/2014/main" id="{3F659AEA-FE4F-3FAA-9CA5-9E1B2FFA1DC8}"/>
              </a:ext>
            </a:extLst>
          </p:cNvPr>
          <p:cNvSpPr txBox="1">
            <a:spLocks/>
          </p:cNvSpPr>
          <p:nvPr/>
        </p:nvSpPr>
        <p:spPr>
          <a:xfrm>
            <a:off x="4568385" y="5048138"/>
            <a:ext cx="2707630" cy="783198"/>
          </a:xfrm>
          <a:prstGeom prst="rect">
            <a:avLst/>
          </a:prstGeom>
        </p:spPr>
        <p:txBody>
          <a:bodyPr/>
          <a:lstStyle>
            <a:lvl1pPr marL="401638" indent="-274638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8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1pPr>
            <a:lvl2pPr marL="749300" indent="-2794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System Font Regular"/>
              <a:buChar char="−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2pPr>
            <a:lvl3pPr marL="1030288" indent="-280988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3pPr>
            <a:lvl4pPr marL="1373188" indent="-2794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System Font Regular"/>
              <a:buChar char="−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4pPr>
            <a:lvl5pPr marL="1660525" indent="-2317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0" indent="0" algn="ctr">
              <a:buNone/>
            </a:pPr>
            <a:r>
              <a:rPr lang="en-US" sz="2000" dirty="0">
                <a:latin typeface="Lexend Medium" pitchFamily="2" charset="0"/>
              </a:rPr>
              <a:t>Data Analytics</a:t>
            </a:r>
          </a:p>
          <a:p>
            <a:pPr marL="127000" indent="0" algn="ctr">
              <a:buNone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Detailed reports provide full claims data transparency</a:t>
            </a:r>
          </a:p>
          <a:p>
            <a:endParaRPr lang="en-US" sz="1400" dirty="0"/>
          </a:p>
        </p:txBody>
      </p:sp>
      <p:pic>
        <p:nvPicPr>
          <p:cNvPr id="85" name="Picture Placeholder 37" descr="Icon&#10;&#10;Description automatically generated">
            <a:extLst>
              <a:ext uri="{FF2B5EF4-FFF2-40B4-BE49-F238E27FC236}">
                <a16:creationId xmlns:a16="http://schemas.microsoft.com/office/drawing/2014/main" id="{3B58F68C-9BE3-17B4-2000-493E9E7ECC34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49112" y="3903660"/>
            <a:ext cx="1144478" cy="1144478"/>
          </a:xfrm>
          <a:prstGeom prst="rect">
            <a:avLst/>
          </a:prstGeom>
        </p:spPr>
      </p:pic>
      <p:sp>
        <p:nvSpPr>
          <p:cNvPr id="86" name="Text Placeholder 19">
            <a:extLst>
              <a:ext uri="{FF2B5EF4-FFF2-40B4-BE49-F238E27FC236}">
                <a16:creationId xmlns:a16="http://schemas.microsoft.com/office/drawing/2014/main" id="{5AC2B0BD-08F0-B71A-0AC8-87CB71152239}"/>
              </a:ext>
            </a:extLst>
          </p:cNvPr>
          <p:cNvSpPr txBox="1">
            <a:spLocks/>
          </p:cNvSpPr>
          <p:nvPr/>
        </p:nvSpPr>
        <p:spPr>
          <a:xfrm>
            <a:off x="1179970" y="5048138"/>
            <a:ext cx="3509922" cy="1030099"/>
          </a:xfrm>
          <a:prstGeom prst="rect">
            <a:avLst/>
          </a:prstGeom>
        </p:spPr>
        <p:txBody>
          <a:bodyPr/>
          <a:lstStyle>
            <a:lvl1pPr marL="401638" indent="-274638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8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1pPr>
            <a:lvl2pPr marL="749300" indent="-2794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System Font Regular"/>
              <a:buChar char="−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2pPr>
            <a:lvl3pPr marL="1030288" indent="-280988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3pPr>
            <a:lvl4pPr marL="1373188" indent="-2794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System Font Regular"/>
              <a:buChar char="−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4pPr>
            <a:lvl5pPr marL="1660525" indent="-2317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0" indent="0" algn="ctr">
              <a:buNone/>
            </a:pPr>
            <a:r>
              <a:rPr lang="en-US" sz="2000" dirty="0">
                <a:latin typeface="Lexend Medium" pitchFamily="2" charset="0"/>
              </a:rPr>
              <a:t>Financial Services</a:t>
            </a:r>
          </a:p>
          <a:p>
            <a:pPr marL="127000" indent="0" algn="ctr">
              <a:buNone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Monthly billing &amp; enrollment; Coordination of carrier reimbursements and stop loss filings</a:t>
            </a:r>
          </a:p>
          <a:p>
            <a:pPr marL="127000" indent="0" algn="ctr">
              <a:buNone/>
            </a:pPr>
            <a:endParaRPr lang="en-US" sz="1400" dirty="0"/>
          </a:p>
        </p:txBody>
      </p:sp>
      <p:sp>
        <p:nvSpPr>
          <p:cNvPr id="87" name="Text Placeholder 21">
            <a:extLst>
              <a:ext uri="{FF2B5EF4-FFF2-40B4-BE49-F238E27FC236}">
                <a16:creationId xmlns:a16="http://schemas.microsoft.com/office/drawing/2014/main" id="{DA9F11C4-BEF8-0676-D6F8-0B9ED88871EE}"/>
              </a:ext>
            </a:extLst>
          </p:cNvPr>
          <p:cNvSpPr txBox="1">
            <a:spLocks/>
          </p:cNvSpPr>
          <p:nvPr/>
        </p:nvSpPr>
        <p:spPr>
          <a:xfrm>
            <a:off x="7390643" y="5048138"/>
            <a:ext cx="3061414" cy="783198"/>
          </a:xfrm>
          <a:prstGeom prst="rect">
            <a:avLst/>
          </a:prstGeom>
        </p:spPr>
        <p:txBody>
          <a:bodyPr/>
          <a:lstStyle>
            <a:lvl1pPr marL="401638" indent="-274638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8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1pPr>
            <a:lvl2pPr marL="749300" indent="-2794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System Font Regular"/>
              <a:buChar char="−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2pPr>
            <a:lvl3pPr marL="1030288" indent="-280988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3pPr>
            <a:lvl4pPr marL="1373188" indent="-2794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System Font Regular"/>
              <a:buChar char="−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4pPr>
            <a:lvl5pPr marL="1660525" indent="-2317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0" indent="0" algn="ctr">
              <a:buNone/>
            </a:pPr>
            <a:r>
              <a:rPr lang="en-US" sz="2000" dirty="0">
                <a:latin typeface="Lexend Medium" pitchFamily="2" charset="0"/>
              </a:rPr>
              <a:t>Health Care Navigation</a:t>
            </a:r>
          </a:p>
          <a:p>
            <a:pPr marL="127000" indent="0" algn="ctr">
              <a:buNone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ConnectCare3 provides Wellness Consulting &amp; Clinical Services</a:t>
            </a:r>
          </a:p>
          <a:p>
            <a:endParaRPr lang="en-US" sz="1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982A65-D15D-F16D-0087-B07A8B7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03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5A20B-2FE3-9913-842C-4F0C86EB8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Benecon Compliance Review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F353BD9-4DEF-B54B-A781-AF3BB7E5A835}"/>
              </a:ext>
            </a:extLst>
          </p:cNvPr>
          <p:cNvSpPr txBox="1">
            <a:spLocks/>
          </p:cNvSpPr>
          <p:nvPr/>
        </p:nvSpPr>
        <p:spPr>
          <a:xfrm>
            <a:off x="452235" y="1538065"/>
            <a:ext cx="5486400" cy="4422775"/>
          </a:xfrm>
          <a:prstGeom prst="rect">
            <a:avLst/>
          </a:prstGeom>
        </p:spPr>
        <p:txBody>
          <a:bodyPr/>
          <a:lstStyle>
            <a:lvl1pPr marL="401638" indent="-274638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8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1pPr>
            <a:lvl2pPr marL="749300" indent="-2794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System Font Regular"/>
              <a:buChar char="−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2pPr>
            <a:lvl3pPr marL="1030288" indent="-280988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3pPr>
            <a:lvl4pPr marL="1373188" indent="-2794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System Font Regular"/>
              <a:buChar char="−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4pPr>
            <a:lvl5pPr marL="1660525" indent="-2317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0" indent="0">
              <a:buFont typeface="Arial" panose="020B0604020202020204" pitchFamily="34" charset="0"/>
              <a:buNone/>
            </a:pPr>
            <a:r>
              <a:rPr lang="en-US" sz="2400" dirty="0">
                <a:latin typeface="Lexend regular" pitchFamily="2" charset="0"/>
              </a:rPr>
              <a:t>Basic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Administrative carrier documents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Medical or MEGA WRAP documents if applicable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Fidelity Bond if applicable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Continuation/Leave or Absence Policy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Create or review other documents as needed (POP, FSA, HRA, additional WRAP documents)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Determine if Benecon is to file the 5500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One half hour phone call to discuss needed items at the beginning of the compliance process, if determined to be needed in addition to the implementation process.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Additional calls through process as needed.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2C20466-924D-9BA5-BBED-D73289E07933}"/>
              </a:ext>
            </a:extLst>
          </p:cNvPr>
          <p:cNvSpPr txBox="1">
            <a:spLocks/>
          </p:cNvSpPr>
          <p:nvPr/>
        </p:nvSpPr>
        <p:spPr>
          <a:xfrm>
            <a:off x="6246869" y="1538065"/>
            <a:ext cx="5486400" cy="4552184"/>
          </a:xfrm>
          <a:prstGeom prst="rect">
            <a:avLst/>
          </a:prstGeom>
        </p:spPr>
        <p:txBody>
          <a:bodyPr/>
          <a:lstStyle>
            <a:lvl1pPr marL="401638" indent="-274638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8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1pPr>
            <a:lvl2pPr marL="749300" indent="-2794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System Font Regular"/>
              <a:buChar char="−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2pPr>
            <a:lvl3pPr marL="1030288" indent="-280988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3pPr>
            <a:lvl4pPr marL="1373188" indent="-2794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System Font Regular"/>
              <a:buChar char="−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4pPr>
            <a:lvl5pPr marL="1660525" indent="-2317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tabLst/>
              <a:defRPr sz="2400" b="0" i="0" kern="1200">
                <a:solidFill>
                  <a:schemeClr val="tx2"/>
                </a:solidFill>
                <a:latin typeface="Lexend Ligh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0" indent="0">
              <a:buFont typeface="Arial" panose="020B0604020202020204" pitchFamily="34" charset="0"/>
              <a:buNone/>
            </a:pPr>
            <a:r>
              <a:rPr lang="en-US" sz="2400" dirty="0">
                <a:latin typeface="Lexend regular" pitchFamily="2" charset="0"/>
              </a:rPr>
              <a:t>Comprehensive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Administrative carrier documents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Medical or MEGA WRAP documents if applicable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Fidelity Bond if applicable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Continuation/Leave or Absence Policy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Create or review other documents as needed (POP, FSA, HRA, additional WRAP documents)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Determine if Benecon is to file the 5500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Review or creation of all documentation required by the Department of Labor during a health and welfare audit (see Compliance Review handout)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One initial two-hour fact gathering call to determine what is needed for the review process.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Two-hour delivery call at conclusion of the comprehensive review to go over compliance manual documentation and findings.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Additional calls through process as needed.</a:t>
            </a:r>
          </a:p>
          <a:p>
            <a:pPr>
              <a:spcBef>
                <a:spcPts val="600"/>
              </a:spcBef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Total length of the comprehensive compliance review process is 5 months to 1 year. Follow up emails requesting needed items every 2-3 weeks throughout the process.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E96293-042B-33E2-4C83-72F97A0BB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5B38-5318-47FF-BB01-D9495E73FEC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81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CB5C22-1CFE-658E-7ED6-810ADA94A4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Robin Richardson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7B35A-F63B-6402-83B8-715D9BEA5A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Senior Sales Director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799D9C-A98B-0F9E-7888-4437BC1221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79784" y="4009397"/>
            <a:ext cx="2622343" cy="316230"/>
          </a:xfrm>
        </p:spPr>
        <p:txBody>
          <a:bodyPr/>
          <a:lstStyle/>
          <a:p>
            <a:r>
              <a:rPr lang="en-US" dirty="0"/>
              <a:t>rrichardson@benecon.com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5F6BCD-1D55-FD8F-5EFC-BA8C355740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888-400-4647</a:t>
            </a:r>
          </a:p>
        </p:txBody>
      </p:sp>
      <p:pic>
        <p:nvPicPr>
          <p:cNvPr id="8" name="Picture Placeholder 7" descr="A person smiling at camera&#10;&#10;Description automatically generated">
            <a:extLst>
              <a:ext uri="{FF2B5EF4-FFF2-40B4-BE49-F238E27FC236}">
                <a16:creationId xmlns:a16="http://schemas.microsoft.com/office/drawing/2014/main" id="{D5ABE4AF-F556-269D-C415-26CE9092DF3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" r="1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04229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Benecon Theme">
  <a:themeElements>
    <a:clrScheme name="Benecon-color-palette">
      <a:dk1>
        <a:srgbClr val="000000"/>
      </a:dk1>
      <a:lt1>
        <a:srgbClr val="FFFFFF"/>
      </a:lt1>
      <a:dk2>
        <a:srgbClr val="44516C"/>
      </a:dk2>
      <a:lt2>
        <a:srgbClr val="F3F3F7"/>
      </a:lt2>
      <a:accent1>
        <a:srgbClr val="002B5C"/>
      </a:accent1>
      <a:accent2>
        <a:srgbClr val="0059C1"/>
      </a:accent2>
      <a:accent3>
        <a:srgbClr val="1080FF"/>
      </a:accent3>
      <a:accent4>
        <a:srgbClr val="65ADFF"/>
      </a:accent4>
      <a:accent5>
        <a:srgbClr val="599C43"/>
      </a:accent5>
      <a:accent6>
        <a:srgbClr val="C63C00"/>
      </a:accent6>
      <a:hlink>
        <a:srgbClr val="1080FF"/>
      </a:hlink>
      <a:folHlink>
        <a:srgbClr val="687CA1"/>
      </a:folHlink>
    </a:clrScheme>
    <a:fontScheme name="Bencon">
      <a:majorFont>
        <a:latin typeface="Lexend"/>
        <a:ea typeface=""/>
        <a:cs typeface=""/>
      </a:majorFont>
      <a:minorFont>
        <a:latin typeface="Lexe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tIns="0" bIns="0" rtlCol="0">
        <a:noAutofit/>
      </a:bodyPr>
      <a:lstStyle>
        <a:defPPr algn="l">
          <a:defRPr sz="24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enecon Theme" id="{FA9491D7-2142-4AC2-B4C3-A8D7D0074D6B}" vid="{2439E770-AD5C-4CF5-8667-DDB268BF1E80}"/>
    </a:ext>
  </a:extLst>
</a:theme>
</file>

<file path=ppt/theme/theme2.xml><?xml version="1.0" encoding="utf-8"?>
<a:theme xmlns:a="http://schemas.openxmlformats.org/drawingml/2006/main" name="1_Benecon Theme">
  <a:themeElements>
    <a:clrScheme name="Benecon-color-palette">
      <a:dk1>
        <a:srgbClr val="000000"/>
      </a:dk1>
      <a:lt1>
        <a:srgbClr val="FFFFFF"/>
      </a:lt1>
      <a:dk2>
        <a:srgbClr val="44516C"/>
      </a:dk2>
      <a:lt2>
        <a:srgbClr val="F3F3F7"/>
      </a:lt2>
      <a:accent1>
        <a:srgbClr val="002B5C"/>
      </a:accent1>
      <a:accent2>
        <a:srgbClr val="0059C1"/>
      </a:accent2>
      <a:accent3>
        <a:srgbClr val="1080FF"/>
      </a:accent3>
      <a:accent4>
        <a:srgbClr val="65ADFF"/>
      </a:accent4>
      <a:accent5>
        <a:srgbClr val="599C43"/>
      </a:accent5>
      <a:accent6>
        <a:srgbClr val="C63C00"/>
      </a:accent6>
      <a:hlink>
        <a:srgbClr val="1080FF"/>
      </a:hlink>
      <a:folHlink>
        <a:srgbClr val="687CA1"/>
      </a:folHlink>
    </a:clrScheme>
    <a:fontScheme name="Bencon">
      <a:majorFont>
        <a:latin typeface="Lexend"/>
        <a:ea typeface=""/>
        <a:cs typeface=""/>
      </a:majorFont>
      <a:minorFont>
        <a:latin typeface="Lexe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tIns="0" bIns="0" rtlCol="0">
        <a:noAutofit/>
      </a:bodyPr>
      <a:lstStyle>
        <a:defPPr algn="l">
          <a:defRPr sz="24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enecon Theme" id="{FA9491D7-2142-4AC2-B4C3-A8D7D0074D6B}" vid="{2439E770-AD5C-4CF5-8667-DDB268BF1E8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Benecon Theme</Template>
  <TotalTime>6113</TotalTime>
  <Words>729</Words>
  <Application>Microsoft Office PowerPoint</Application>
  <PresentationFormat>Widescreen</PresentationFormat>
  <Paragraphs>110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Aptos</vt:lpstr>
      <vt:lpstr>Arial</vt:lpstr>
      <vt:lpstr>Calibri</vt:lpstr>
      <vt:lpstr>Lexend</vt:lpstr>
      <vt:lpstr>Lexend Light</vt:lpstr>
      <vt:lpstr>Lexend Medium</vt:lpstr>
      <vt:lpstr>Lexend regular</vt:lpstr>
      <vt:lpstr>Noto Sans</vt:lpstr>
      <vt:lpstr>System Font Regular</vt:lpstr>
      <vt:lpstr>Benecon Theme</vt:lpstr>
      <vt:lpstr>1_Benecon Theme</vt:lpstr>
      <vt:lpstr>Self-funding solved</vt:lpstr>
      <vt:lpstr>Confidential Information</vt:lpstr>
      <vt:lpstr>Who is Benecon?</vt:lpstr>
      <vt:lpstr>Group Purchasing Power</vt:lpstr>
      <vt:lpstr>HPC pulls the positive elements from each funding type while eliminating the risks.</vt:lpstr>
      <vt:lpstr>Benefits of Self-Funding with the Health Plan Consortium</vt:lpstr>
      <vt:lpstr>How it works</vt:lpstr>
      <vt:lpstr>Review of the Health Plan Consortium Model</vt:lpstr>
      <vt:lpstr>Redefining Renewals</vt:lpstr>
      <vt:lpstr>Health Plan Consortium Management &amp; Support</vt:lpstr>
      <vt:lpstr>The Benecon Compliance Review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VERIS</dc:title>
  <dc:creator>Steimel, Owen</dc:creator>
  <cp:lastModifiedBy>Richardson, Robin</cp:lastModifiedBy>
  <cp:revision>64</cp:revision>
  <dcterms:created xsi:type="dcterms:W3CDTF">2022-10-12T13:15:00Z</dcterms:created>
  <dcterms:modified xsi:type="dcterms:W3CDTF">2024-10-07T17:32:46Z</dcterms:modified>
</cp:coreProperties>
</file>